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9" r:id="rId3"/>
    <p:sldId id="268" r:id="rId4"/>
    <p:sldId id="266" r:id="rId5"/>
    <p:sldId id="263" r:id="rId6"/>
    <p:sldId id="27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B200"/>
    <a:srgbClr val="E7E200"/>
    <a:srgbClr val="B42200"/>
    <a:srgbClr val="9900FF"/>
    <a:srgbClr val="5F5F5F"/>
    <a:srgbClr val="CC0000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89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26/10/2020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41926" y="2348880"/>
            <a:ext cx="7776864" cy="1080120"/>
          </a:xfrm>
        </p:spPr>
        <p:txBody>
          <a:bodyPr/>
          <a:lstStyle/>
          <a:p>
            <a:r>
              <a:rPr lang="fr-BE" sz="3600" b="1" dirty="0" smtClean="0">
                <a:solidFill>
                  <a:srgbClr val="006666"/>
                </a:solidFill>
              </a:rPr>
              <a:t>Quelques repères géographiques</a:t>
            </a:r>
          </a:p>
          <a:p>
            <a:endParaRPr lang="fr-BE" sz="16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fr-BE" sz="16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fr-BE" sz="1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45224"/>
            <a:ext cx="792088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16" y="572580"/>
            <a:ext cx="7862208" cy="1200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07136" y="804672"/>
            <a:ext cx="3364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dirty="0" smtClean="0">
                <a:solidFill>
                  <a:schemeClr val="bg1"/>
                </a:solidFill>
              </a:rPr>
              <a:t>DIAPORAMA</a:t>
            </a:r>
            <a:endParaRPr lang="fr-BE" sz="3600" dirty="0">
              <a:solidFill>
                <a:schemeClr val="bg1"/>
              </a:solidFill>
            </a:endParaRPr>
          </a:p>
        </p:txBody>
      </p:sp>
      <p:pic>
        <p:nvPicPr>
          <p:cNvPr id="8" name="Image 7" descr="RoseVents_AOC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7524328" y="656768"/>
            <a:ext cx="756000" cy="6840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11560" y="3789040"/>
            <a:ext cx="799288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i="1" dirty="0">
                <a:solidFill>
                  <a:srgbClr val="984807"/>
                </a:solidFill>
              </a:rPr>
              <a:t>Support réalisé </a:t>
            </a:r>
            <a:r>
              <a:rPr lang="fr-BE" b="1" i="1" dirty="0" smtClean="0">
                <a:solidFill>
                  <a:srgbClr val="984807"/>
                </a:solidFill>
              </a:rPr>
              <a:t>par le </a:t>
            </a:r>
            <a:r>
              <a:rPr lang="fr-BE" b="1" i="1" dirty="0" err="1" smtClean="0">
                <a:solidFill>
                  <a:srgbClr val="984807"/>
                </a:solidFill>
              </a:rPr>
              <a:t>DisCRI</a:t>
            </a:r>
            <a:r>
              <a:rPr lang="fr-BE" b="1" i="1" dirty="0" smtClean="0">
                <a:solidFill>
                  <a:srgbClr val="984807"/>
                </a:solidFill>
              </a:rPr>
              <a:t> dans </a:t>
            </a:r>
            <a:r>
              <a:rPr lang="fr-BE" b="1" i="1" dirty="0">
                <a:solidFill>
                  <a:srgbClr val="984807"/>
                </a:solidFill>
              </a:rPr>
              <a:t>le cadre de la </a:t>
            </a:r>
            <a:r>
              <a:rPr lang="fr-BE" b="1" i="1" dirty="0" smtClean="0">
                <a:solidFill>
                  <a:srgbClr val="984807"/>
                </a:solidFill>
              </a:rPr>
              <a:t>séquence formative n°22 des AOC</a:t>
            </a:r>
            <a:endParaRPr lang="fr-BE" sz="1200" b="1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fr-BE" sz="1600" b="1" i="1" dirty="0" smtClean="0">
              <a:solidFill>
                <a:srgbClr val="984807"/>
              </a:solidFill>
            </a:endParaRPr>
          </a:p>
          <a:p>
            <a:pPr algn="ctr"/>
            <a:r>
              <a:rPr lang="fr-BE" b="1" i="1" smtClean="0">
                <a:solidFill>
                  <a:srgbClr val="984807"/>
                </a:solidFill>
              </a:rPr>
              <a:t>Octobre </a:t>
            </a:r>
            <a:r>
              <a:rPr lang="fr-BE" b="1" i="1" dirty="0" smtClean="0">
                <a:solidFill>
                  <a:srgbClr val="984807"/>
                </a:solidFill>
              </a:rPr>
              <a:t>2020</a:t>
            </a:r>
            <a:endParaRPr lang="fr-BE" b="1" i="1" dirty="0">
              <a:solidFill>
                <a:srgbClr val="9848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94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4000" b="1" dirty="0" smtClean="0">
                <a:solidFill>
                  <a:schemeClr val="accent6">
                    <a:lumMod val="50000"/>
                  </a:schemeClr>
                </a:solidFill>
              </a:rPr>
              <a:t>La Belgique dans le monde</a:t>
            </a:r>
            <a:endParaRPr lang="fr-BE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876256" y="1178976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i="1" dirty="0" smtClean="0">
                <a:solidFill>
                  <a:schemeClr val="accent6">
                    <a:lumMod val="50000"/>
                  </a:schemeClr>
                </a:solidFill>
              </a:rPr>
              <a:t>Belgique</a:t>
            </a:r>
            <a:endParaRPr lang="fr-BE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286" y="1628800"/>
            <a:ext cx="7110098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H="1">
            <a:off x="4572000" y="1402295"/>
            <a:ext cx="2232248" cy="736736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971600" y="6381328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BE" sz="900" b="1" dirty="0"/>
              <a:t>https://commons.wikimedia.org/wiki/File:Gall%E2%80%93Peters_projection_SW.jpg</a:t>
            </a:r>
          </a:p>
        </p:txBody>
      </p:sp>
    </p:spTree>
    <p:extLst>
      <p:ext uri="{BB962C8B-B14F-4D97-AF65-F5344CB8AC3E}">
        <p14:creationId xmlns:p14="http://schemas.microsoft.com/office/powerpoint/2010/main" val="301347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b="1" dirty="0" smtClean="0">
                <a:solidFill>
                  <a:schemeClr val="accent6">
                    <a:lumMod val="50000"/>
                  </a:schemeClr>
                </a:solidFill>
              </a:rPr>
              <a:t>La Belgique dans l’Europe des 27 pays</a:t>
            </a:r>
            <a:endParaRPr lang="fr-BE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Carte des élargissements de l'Union européen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000" y="1451957"/>
            <a:ext cx="4680000" cy="468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84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4000" b="1" dirty="0" smtClean="0">
                <a:solidFill>
                  <a:schemeClr val="accent6">
                    <a:lumMod val="50000"/>
                  </a:schemeClr>
                </a:solidFill>
              </a:rPr>
              <a:t>La Belgique</a:t>
            </a:r>
            <a:endParaRPr lang="fr-BE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056" y="1600200"/>
            <a:ext cx="553588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98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4000" b="1" dirty="0" smtClean="0">
                <a:solidFill>
                  <a:schemeClr val="accent6">
                    <a:lumMod val="50000"/>
                  </a:schemeClr>
                </a:solidFill>
              </a:rPr>
              <a:t>Les 3 Régions </a:t>
            </a:r>
            <a:endParaRPr lang="fr-BE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Espace réservé du contenu 3" descr="Description : http://www.federation-wallonie-bruxelles.be/uploads/pics/Carte-regions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746" y="1268760"/>
            <a:ext cx="6264696" cy="476595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/>
          <p:cNvSpPr txBox="1"/>
          <p:nvPr/>
        </p:nvSpPr>
        <p:spPr>
          <a:xfrm>
            <a:off x="1619672" y="6237312"/>
            <a:ext cx="5976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smtClean="0"/>
              <a:t>IGN</a:t>
            </a:r>
            <a:r>
              <a:rPr lang="fr-FR" sz="900" b="1" dirty="0" smtClean="0"/>
              <a:t>, Bruxelles – 2001 - http</a:t>
            </a:r>
            <a:r>
              <a:rPr lang="fr-FR" sz="900" b="1" dirty="0"/>
              <a:t>://www.federation-wallonie-bruxelles.be/index.php?id=portail_geographie</a:t>
            </a:r>
            <a:endParaRPr lang="fr-BE" sz="9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6732240" y="119675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dirty="0" smtClean="0">
                <a:solidFill>
                  <a:srgbClr val="C00000"/>
                </a:solidFill>
              </a:rPr>
              <a:t>Région flamande</a:t>
            </a:r>
            <a:endParaRPr lang="fr-BE" b="1" dirty="0">
              <a:solidFill>
                <a:srgbClr val="C00000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5004048" y="1484784"/>
            <a:ext cx="2592288" cy="864096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323528" y="364502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dirty="0" smtClean="0">
                <a:solidFill>
                  <a:srgbClr val="9900FF"/>
                </a:solidFill>
              </a:rPr>
              <a:t>Région de Bruxelles - Capitale</a:t>
            </a:r>
            <a:endParaRPr lang="fr-BE" b="1" dirty="0">
              <a:solidFill>
                <a:srgbClr val="9900FF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2483768" y="2852936"/>
            <a:ext cx="1800200" cy="1080120"/>
          </a:xfrm>
          <a:prstGeom prst="straightConnector1">
            <a:avLst/>
          </a:prstGeom>
          <a:ln w="28575">
            <a:solidFill>
              <a:srgbClr val="99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948264" y="47251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dirty="0" smtClean="0">
                <a:solidFill>
                  <a:srgbClr val="FFC000"/>
                </a:solidFill>
              </a:rPr>
              <a:t>Région wallonne</a:t>
            </a:r>
            <a:endParaRPr lang="fr-BE" b="1" dirty="0">
              <a:solidFill>
                <a:srgbClr val="FFC000"/>
              </a:solidFill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 flipH="1" flipV="1">
            <a:off x="5652120" y="4077072"/>
            <a:ext cx="2088232" cy="720080"/>
          </a:xfrm>
          <a:prstGeom prst="straightConnector1">
            <a:avLst/>
          </a:prstGeom>
          <a:ln w="28575">
            <a:solidFill>
              <a:srgbClr val="EAB2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992735" y="4590878"/>
            <a:ext cx="2761203" cy="13619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dirty="0"/>
              <a:t> </a:t>
            </a:r>
            <a:r>
              <a:rPr lang="fr-BE" dirty="0" smtClean="0"/>
              <a:t>      </a:t>
            </a:r>
            <a:r>
              <a:rPr lang="fr-BE" sz="1200" b="1" dirty="0" smtClean="0"/>
              <a:t>Région flamande</a:t>
            </a:r>
          </a:p>
          <a:p>
            <a:endParaRPr lang="fr-BE" sz="1050" b="1" dirty="0" smtClean="0"/>
          </a:p>
          <a:p>
            <a:r>
              <a:rPr lang="fr-BE" sz="800" b="1" dirty="0" smtClean="0"/>
              <a:t>                 </a:t>
            </a:r>
            <a:r>
              <a:rPr lang="fr-BE" sz="1200" b="1" dirty="0" smtClean="0"/>
              <a:t>Région de Bruxelles-Capitale</a:t>
            </a:r>
          </a:p>
          <a:p>
            <a:endParaRPr lang="fr-BE" sz="1200" b="1" dirty="0"/>
          </a:p>
          <a:p>
            <a:r>
              <a:rPr lang="fr-BE" sz="1200" b="1" dirty="0"/>
              <a:t> </a:t>
            </a:r>
            <a:r>
              <a:rPr lang="fr-BE" sz="1200" b="1" dirty="0" smtClean="0"/>
              <a:t>           Région wallonne</a:t>
            </a:r>
          </a:p>
          <a:p>
            <a:endParaRPr lang="fr-BE" b="1" dirty="0"/>
          </a:p>
        </p:txBody>
      </p:sp>
      <p:sp>
        <p:nvSpPr>
          <p:cNvPr id="14" name="Rectangle 13"/>
          <p:cNvSpPr/>
          <p:nvPr/>
        </p:nvSpPr>
        <p:spPr>
          <a:xfrm>
            <a:off x="1170636" y="5451697"/>
            <a:ext cx="216024" cy="200055"/>
          </a:xfrm>
          <a:prstGeom prst="rect">
            <a:avLst/>
          </a:prstGeom>
          <a:solidFill>
            <a:srgbClr val="E7E200"/>
          </a:solidFill>
          <a:ln>
            <a:solidFill>
              <a:srgbClr val="E7E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6" name="Rectangle 15"/>
          <p:cNvSpPr/>
          <p:nvPr/>
        </p:nvSpPr>
        <p:spPr>
          <a:xfrm>
            <a:off x="1179474" y="4725144"/>
            <a:ext cx="216024" cy="200055"/>
          </a:xfrm>
          <a:prstGeom prst="rect">
            <a:avLst/>
          </a:prstGeom>
          <a:solidFill>
            <a:srgbClr val="B422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7" name="Rectangle 16"/>
          <p:cNvSpPr/>
          <p:nvPr/>
        </p:nvSpPr>
        <p:spPr>
          <a:xfrm>
            <a:off x="1175055" y="5074840"/>
            <a:ext cx="216024" cy="200055"/>
          </a:xfrm>
          <a:prstGeom prst="rect">
            <a:avLst/>
          </a:prstGeom>
          <a:solidFill>
            <a:srgbClr val="9900FF"/>
          </a:solidFill>
          <a:ln>
            <a:solidFill>
              <a:srgbClr val="99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8" name="ZoneTexte 17"/>
          <p:cNvSpPr txBox="1"/>
          <p:nvPr/>
        </p:nvSpPr>
        <p:spPr>
          <a:xfrm>
            <a:off x="3753938" y="5174867"/>
            <a:ext cx="81806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41342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4000" b="1" smtClean="0">
                <a:solidFill>
                  <a:srgbClr val="FF0000"/>
                </a:solidFill>
              </a:rPr>
              <a:t>Carte </a:t>
            </a:r>
            <a:r>
              <a:rPr lang="fr-BE" sz="4000" b="1" dirty="0" smtClean="0">
                <a:solidFill>
                  <a:srgbClr val="FF0000"/>
                </a:solidFill>
              </a:rPr>
              <a:t>des principales villes</a:t>
            </a:r>
            <a:endParaRPr lang="fr-BE" sz="4000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5965279" cy="475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763688" y="6237312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900" b="1" dirty="0"/>
              <a:t>https://www.meteobelgique.be/article/articles-et-dossier/le-climat/157-cartes-du-climat-de-la-belgique-complements-dinformations</a:t>
            </a:r>
          </a:p>
        </p:txBody>
      </p:sp>
    </p:spTree>
    <p:extLst>
      <p:ext uri="{BB962C8B-B14F-4D97-AF65-F5344CB8AC3E}">
        <p14:creationId xmlns:p14="http://schemas.microsoft.com/office/powerpoint/2010/main" val="14125052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</TotalTime>
  <Words>77</Words>
  <Application>Microsoft Office PowerPoint</Application>
  <PresentationFormat>Affichage à l'écran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9" baseType="lpstr">
      <vt:lpstr>Arial</vt:lpstr>
      <vt:lpstr>Calibri</vt:lpstr>
      <vt:lpstr>Thème Office</vt:lpstr>
      <vt:lpstr>Présentation PowerPoint</vt:lpstr>
      <vt:lpstr>La Belgique dans le monde</vt:lpstr>
      <vt:lpstr>La Belgique dans l’Europe des 27 pays</vt:lpstr>
      <vt:lpstr>La Belgique</vt:lpstr>
      <vt:lpstr>Les 3 Régions </vt:lpstr>
      <vt:lpstr>Carte des principales villes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Vue de la Belgique</dc:title>
  <dc:creator>User</dc:creator>
  <cp:lastModifiedBy>Discri2019</cp:lastModifiedBy>
  <cp:revision>63</cp:revision>
  <dcterms:created xsi:type="dcterms:W3CDTF">2012-09-03T08:26:04Z</dcterms:created>
  <dcterms:modified xsi:type="dcterms:W3CDTF">2020-10-26T20:27:45Z</dcterms:modified>
</cp:coreProperties>
</file>