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3" r:id="rId8"/>
    <p:sldId id="267" r:id="rId9"/>
    <p:sldId id="266" r:id="rId10"/>
    <p:sldId id="261" r:id="rId11"/>
    <p:sldId id="264" r:id="rId12"/>
    <p:sldId id="262" r:id="rId13"/>
    <p:sldId id="268" r:id="rId14"/>
    <p:sldId id="271" r:id="rId15"/>
    <p:sldId id="270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333333"/>
    <a:srgbClr val="5F5F5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433" autoAdjust="0"/>
    <p:restoredTop sz="94660"/>
  </p:normalViewPr>
  <p:slideViewPr>
    <p:cSldViewPr>
      <p:cViewPr varScale="1">
        <p:scale>
          <a:sx n="82" d="100"/>
          <a:sy n="82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28-04-22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153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28-04-22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919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28-04-22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025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28-04-22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231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28-04-22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3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28-04-22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337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28-04-22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136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28-04-22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607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28-04-22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188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28-04-22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025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28-04-22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9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8E76-2B52-41B3-8890-7A8EDDACBCA6}" type="datetimeFigureOut">
              <a:rPr lang="fr-BE" smtClean="0"/>
              <a:t>28-04-22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3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893961"/>
          </a:xfrm>
        </p:spPr>
        <p:txBody>
          <a:bodyPr>
            <a:normAutofit/>
          </a:bodyPr>
          <a:lstStyle/>
          <a:p>
            <a:r>
              <a:rPr lang="fr-BE" sz="4800" b="1" dirty="0" smtClean="0">
                <a:solidFill>
                  <a:srgbClr val="777777"/>
                </a:solidFill>
              </a:rPr>
              <a:t>DIAPORAMA </a:t>
            </a:r>
            <a:endParaRPr lang="fr-BE" sz="4800" b="1" dirty="0">
              <a:solidFill>
                <a:srgbClr val="777777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0952" y="1916832"/>
            <a:ext cx="7722095" cy="1152128"/>
          </a:xfrm>
        </p:spPr>
        <p:txBody>
          <a:bodyPr>
            <a:normAutofit lnSpcReduction="10000"/>
          </a:bodyPr>
          <a:lstStyle/>
          <a:p>
            <a:r>
              <a:rPr lang="fr-BE" b="1" i="1" dirty="0" smtClean="0">
                <a:solidFill>
                  <a:srgbClr val="777777"/>
                </a:solidFill>
              </a:rPr>
              <a:t>DES PHOTOS POUR EXPLORER LES</a:t>
            </a:r>
          </a:p>
          <a:p>
            <a:r>
              <a:rPr lang="fr-BE" b="1" i="1" dirty="0" smtClean="0">
                <a:solidFill>
                  <a:srgbClr val="777777"/>
                </a:solidFill>
              </a:rPr>
              <a:t> CONFIGURATIONS FAMILIALES</a:t>
            </a:r>
          </a:p>
          <a:p>
            <a:endParaRPr lang="fr-BE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4" descr="Disc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45125"/>
            <a:ext cx="1049337" cy="860425"/>
          </a:xfrm>
          <a:prstGeom prst="rect">
            <a:avLst/>
          </a:prstGeom>
          <a:solidFill>
            <a:srgbClr val="FFCC66">
              <a:alpha val="47842"/>
            </a:srgbClr>
          </a:solidFill>
          <a:ln w="9525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979613" y="5732463"/>
            <a:ext cx="2952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Dispositif de concertation et d’appui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aux Centres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Régionaux d’Intégration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16563"/>
            <a:ext cx="6238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ja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16563"/>
            <a:ext cx="1009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11188" y="3717032"/>
            <a:ext cx="7634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sz="1600" b="1" i="1" dirty="0" smtClean="0">
                <a:solidFill>
                  <a:srgbClr val="777777"/>
                </a:solidFill>
              </a:rPr>
              <a:t>Diaporama réalisé par le DISCRI dans le cadre de l’activité pédagogique  du Module 6  de la Formation à l’Intégration Citoyenne :  « Des photos pour explorer les configurations familiales » </a:t>
            </a:r>
            <a:endParaRPr lang="fr-BE" sz="1600" b="1" i="1" dirty="0">
              <a:solidFill>
                <a:srgbClr val="777777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fr-BE" sz="3000" b="1" dirty="0" smtClean="0">
                <a:solidFill>
                  <a:schemeClr val="bg1">
                    <a:lumMod val="50000"/>
                  </a:schemeClr>
                </a:solidFill>
              </a:rPr>
              <a:t>FAMILLE ENTENDUE AU SENS LARGE (PLUSIEURS GÉNÉRATIONS + ONCLES, TANTES, COUSIN-E-S, ETC.)</a:t>
            </a:r>
            <a:endParaRPr lang="fr-BE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844824"/>
            <a:ext cx="614516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2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Autofit/>
          </a:bodyPr>
          <a:lstStyle/>
          <a:p>
            <a:r>
              <a:rPr lang="fr-BE" sz="3600" b="1" dirty="0" smtClean="0">
                <a:solidFill>
                  <a:schemeClr val="bg1">
                    <a:lumMod val="50000"/>
                  </a:schemeClr>
                </a:solidFill>
              </a:rPr>
              <a:t>FAMILLE FONDÉE SUR UN COUPLE FAISANT PARTIE DE 2 GÉNÉRATIONS DIFFÉRENTES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rc_mi" descr="http://imados.fr/history/6/7/8/default-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601916" cy="4216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43608" y="6176719"/>
            <a:ext cx="49483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100" i="1" dirty="0"/>
              <a:t>http://fr.wikipedia.org/wiki/Le_C%C5%93ur_des_hommes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21914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b="1" dirty="0" smtClean="0">
                <a:solidFill>
                  <a:schemeClr val="bg1">
                    <a:lumMod val="50000"/>
                  </a:schemeClr>
                </a:solidFill>
              </a:rPr>
              <a:t>FAMILLE ADOPTIVE (AVEC ÉGALEMENT DES ENFANTS CONÇUS PAR LE COUPLE)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67744" y="6453336"/>
            <a:ext cx="4536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http://www.jadorelespotins.com – A usage exclusivement pédagogique</a:t>
            </a:r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17820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359024"/>
          </a:xfrm>
        </p:spPr>
        <p:txBody>
          <a:bodyPr>
            <a:noAutofit/>
          </a:bodyPr>
          <a:lstStyle/>
          <a:p>
            <a:r>
              <a:rPr lang="fr-BE" sz="3200" b="1" dirty="0" smtClean="0">
                <a:solidFill>
                  <a:schemeClr val="bg1">
                    <a:lumMod val="50000"/>
                  </a:schemeClr>
                </a:solidFill>
              </a:rPr>
              <a:t>FAMILLE HOMOPARENTALE FONDÉE SUR  UN COUPLE HOMOSEXUEL FÉMININ ET </a:t>
            </a:r>
            <a:r>
              <a:rPr lang="fr-BE" sz="3200" b="1" dirty="0" smtClean="0">
                <a:solidFill>
                  <a:schemeClr val="bg1">
                    <a:lumMod val="50000"/>
                  </a:schemeClr>
                </a:solidFill>
              </a:rPr>
              <a:t>LEUR ENFANT</a:t>
            </a:r>
            <a:endParaRPr lang="fr-B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75656" y="6335038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https://www.freepik.com/photos/people (People photo created by </a:t>
            </a:r>
            <a:r>
              <a:rPr lang="en-US" sz="1000" dirty="0" err="1"/>
              <a:t>freepik</a:t>
            </a:r>
            <a:r>
              <a:rPr lang="en-US" sz="1000" dirty="0"/>
              <a:t> - www.freepik.com)</a:t>
            </a:r>
            <a:endParaRPr lang="fr-BE" sz="1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08" y="1600200"/>
            <a:ext cx="6802783" cy="4525963"/>
          </a:xfrm>
        </p:spPr>
      </p:pic>
    </p:spTree>
    <p:extLst>
      <p:ext uri="{BB962C8B-B14F-4D97-AF65-F5344CB8AC3E}">
        <p14:creationId xmlns:p14="http://schemas.microsoft.com/office/powerpoint/2010/main" val="21148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b="1" dirty="0" smtClean="0">
                <a:solidFill>
                  <a:schemeClr val="bg1">
                    <a:lumMod val="50000"/>
                  </a:schemeClr>
                </a:solidFill>
              </a:rPr>
              <a:t>FAMILLE MONOPARENTALE (MÈRE ET SON ENFANT)</a:t>
            </a:r>
            <a:endParaRPr lang="fr-BE" sz="3600" dirty="0"/>
          </a:p>
        </p:txBody>
      </p:sp>
      <p:pic>
        <p:nvPicPr>
          <p:cNvPr id="4" name="Espace réservé du contenu 3" descr="112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7"/>
            <a:ext cx="619268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47664" y="6309320"/>
            <a:ext cx="28376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100" dirty="0"/>
              <a:t>http://www.photo-libre.fr"&gt;Photos Libres&lt;/a&gt;</a:t>
            </a:r>
          </a:p>
        </p:txBody>
      </p:sp>
    </p:spTree>
    <p:extLst>
      <p:ext uri="{BB962C8B-B14F-4D97-AF65-F5344CB8AC3E}">
        <p14:creationId xmlns:p14="http://schemas.microsoft.com/office/powerpoint/2010/main" val="10982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BE" sz="3600" b="1" dirty="0">
                <a:solidFill>
                  <a:schemeClr val="bg1">
                    <a:lumMod val="50000"/>
                  </a:schemeClr>
                </a:solidFill>
              </a:rPr>
              <a:t>FAMILLE RECOMPOSÉE</a:t>
            </a:r>
            <a:endParaRPr lang="fr-BE" sz="36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3688" y="1268760"/>
            <a:ext cx="5904656" cy="482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1043" y="621166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1100" dirty="0"/>
              <a:t>Photo extraite de la série télévisée allemande  « </a:t>
            </a:r>
            <a:r>
              <a:rPr lang="fr-BE" sz="1100" dirty="0" err="1"/>
              <a:t>Türkisch</a:t>
            </a:r>
            <a:r>
              <a:rPr lang="fr-BE" sz="1100" dirty="0"/>
              <a:t> </a:t>
            </a:r>
            <a:r>
              <a:rPr lang="fr-BE" sz="1100" dirty="0" err="1"/>
              <a:t>für</a:t>
            </a:r>
            <a:r>
              <a:rPr lang="fr-BE" sz="1100" dirty="0"/>
              <a:t> </a:t>
            </a:r>
            <a:r>
              <a:rPr lang="fr-BE" sz="1100" dirty="0" err="1"/>
              <a:t>Anfänger</a:t>
            </a:r>
            <a:r>
              <a:rPr lang="fr-BE" sz="1100" dirty="0"/>
              <a:t> » </a:t>
            </a:r>
          </a:p>
        </p:txBody>
      </p:sp>
    </p:spTree>
    <p:extLst>
      <p:ext uri="{BB962C8B-B14F-4D97-AF65-F5344CB8AC3E}">
        <p14:creationId xmlns:p14="http://schemas.microsoft.com/office/powerpoint/2010/main" val="41860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smtClean="0">
                <a:solidFill>
                  <a:schemeClr val="bg1">
                    <a:lumMod val="50000"/>
                  </a:schemeClr>
                </a:solidFill>
              </a:rPr>
              <a:t>INFORMATIONS</a:t>
            </a:r>
            <a:endParaRPr lang="fr-BE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 algn="just">
              <a:buNone/>
            </a:pPr>
            <a:r>
              <a:rPr lang="fr-BE" sz="2800" b="1" dirty="0" smtClean="0">
                <a:solidFill>
                  <a:schemeClr val="bg1">
                    <a:lumMod val="50000"/>
                  </a:schemeClr>
                </a:solidFill>
              </a:rPr>
              <a:t>Le diaporama est configuré de la façon suivante. Tout d’abord, on ne voit que la photo. Puis en cliquant sur « Enter » on fait apparaitre sa légende (</a:t>
            </a:r>
            <a:r>
              <a:rPr lang="fr-BE" sz="2800" b="1" i="1" dirty="0" smtClean="0">
                <a:solidFill>
                  <a:schemeClr val="bg1">
                    <a:lumMod val="50000"/>
                  </a:schemeClr>
                </a:solidFill>
              </a:rPr>
              <a:t>par exemple: famille nucléaire</a:t>
            </a:r>
            <a:r>
              <a:rPr lang="fr-BE" sz="2800" b="1" dirty="0" smtClean="0">
                <a:solidFill>
                  <a:schemeClr val="bg1">
                    <a:lumMod val="50000"/>
                  </a:schemeClr>
                </a:solidFill>
              </a:rPr>
              <a:t>). Ensuite, en cliquant à nouveau sur « Enter », on rend visible ses références (</a:t>
            </a:r>
            <a:r>
              <a:rPr lang="fr-BE" sz="2800" b="1" i="1" dirty="0" smtClean="0">
                <a:solidFill>
                  <a:schemeClr val="bg1">
                    <a:lumMod val="50000"/>
                  </a:schemeClr>
                </a:solidFill>
              </a:rPr>
              <a:t>par exemple: Photo extraite de Bruxelles intime </a:t>
            </a:r>
            <a:r>
              <a:rPr lang="fr-BE" sz="2800" b="1" dirty="0" smtClean="0">
                <a:solidFill>
                  <a:schemeClr val="bg1">
                    <a:lumMod val="50000"/>
                  </a:schemeClr>
                </a:solidFill>
              </a:rPr>
              <a:t>....).</a:t>
            </a:r>
          </a:p>
          <a:p>
            <a:pPr marL="0" indent="0" algn="just">
              <a:buNone/>
            </a:pPr>
            <a:endParaRPr lang="fr-BE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b="1" dirty="0" smtClean="0">
                <a:solidFill>
                  <a:schemeClr val="bg1">
                    <a:lumMod val="50000"/>
                  </a:schemeClr>
                </a:solidFill>
              </a:rPr>
              <a:t>FAMILLE MIXTE FONDÉE SUR UN COUPLE TRANSNATIONAL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 descr="PHOTO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9"/>
          <a:stretch>
            <a:fillRect/>
          </a:stretch>
        </p:blipFill>
        <p:spPr bwMode="auto">
          <a:xfrm>
            <a:off x="1115616" y="1600200"/>
            <a:ext cx="7056784" cy="463711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075834" y="6237312"/>
            <a:ext cx="691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Photo extraite de Bruxelles-Intime de H. BERTIAU, Labor-CFC Editions, 1990.</a:t>
            </a:r>
          </a:p>
        </p:txBody>
      </p:sp>
    </p:spTree>
    <p:extLst>
      <p:ext uri="{BB962C8B-B14F-4D97-AF65-F5344CB8AC3E}">
        <p14:creationId xmlns:p14="http://schemas.microsoft.com/office/powerpoint/2010/main" val="58161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smtClean="0">
                <a:solidFill>
                  <a:schemeClr val="bg1">
                    <a:lumMod val="50000"/>
                  </a:schemeClr>
                </a:solidFill>
              </a:rPr>
              <a:t>FAMILLE MONOPARENTALE</a:t>
            </a:r>
            <a:endParaRPr lang="fr-BE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930" y="1412776"/>
            <a:ext cx="7085656" cy="452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6237312"/>
            <a:ext cx="23920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100" dirty="0"/>
              <a:t>http://www.buscocampamentos.com/</a:t>
            </a:r>
          </a:p>
        </p:txBody>
      </p:sp>
    </p:spTree>
    <p:extLst>
      <p:ext uri="{BB962C8B-B14F-4D97-AF65-F5344CB8AC3E}">
        <p14:creationId xmlns:p14="http://schemas.microsoft.com/office/powerpoint/2010/main" val="27153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smtClean="0">
                <a:solidFill>
                  <a:schemeClr val="bg1">
                    <a:lumMod val="50000"/>
                  </a:schemeClr>
                </a:solidFill>
              </a:rPr>
              <a:t>FAMILLE</a:t>
            </a:r>
            <a:r>
              <a:rPr lang="fr-BE" sz="4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3600" b="1" dirty="0" smtClean="0">
                <a:solidFill>
                  <a:schemeClr val="bg1">
                    <a:lumMod val="50000"/>
                  </a:schemeClr>
                </a:solidFill>
              </a:rPr>
              <a:t>INTERGÉNÉRATIONELLE</a:t>
            </a:r>
            <a:endParaRPr lang="fr-BE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032574" cy="435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5656" y="6237312"/>
            <a:ext cx="691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Photo extraite de Bruxelles-Intime de H. BERTIAU, Labor-CFC Editions, 1990.</a:t>
            </a:r>
          </a:p>
        </p:txBody>
      </p:sp>
    </p:spTree>
    <p:extLst>
      <p:ext uri="{BB962C8B-B14F-4D97-AF65-F5344CB8AC3E}">
        <p14:creationId xmlns:p14="http://schemas.microsoft.com/office/powerpoint/2010/main" val="25866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smtClean="0">
                <a:solidFill>
                  <a:schemeClr val="bg1">
                    <a:lumMod val="50000"/>
                  </a:schemeClr>
                </a:solidFill>
              </a:rPr>
              <a:t>FAMILLE NOMBREUSE</a:t>
            </a:r>
            <a:endParaRPr lang="fr-BE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 descr="PHOTO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1278597" y="1600200"/>
            <a:ext cx="6586805" cy="452596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259632" y="6237312"/>
            <a:ext cx="691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Photo extraite de Bruxelles-Intime de H. BERTIAU, Labor-CFC Editions, 1990.</a:t>
            </a:r>
          </a:p>
        </p:txBody>
      </p:sp>
    </p:spTree>
    <p:extLst>
      <p:ext uri="{BB962C8B-B14F-4D97-AF65-F5344CB8AC3E}">
        <p14:creationId xmlns:p14="http://schemas.microsoft.com/office/powerpoint/2010/main" val="253246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smtClean="0">
                <a:solidFill>
                  <a:schemeClr val="bg1">
                    <a:lumMod val="50000"/>
                  </a:schemeClr>
                </a:solidFill>
              </a:rPr>
              <a:t>FAMILLE NUCLÉAIRE</a:t>
            </a:r>
            <a:endParaRPr lang="fr-BE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4180" y="6191757"/>
            <a:ext cx="26436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100" dirty="0"/>
              <a:t>https://unsplash.com/photos/Yl7Y8DhyzyY</a:t>
            </a:r>
            <a:endParaRPr lang="fr-BE" sz="11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7112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smtClean="0">
                <a:solidFill>
                  <a:schemeClr val="bg1">
                    <a:lumMod val="50000"/>
                  </a:schemeClr>
                </a:solidFill>
              </a:rPr>
              <a:t>FAMILLE FONDÉE SUR LA POLYGAMIE</a:t>
            </a:r>
            <a:endParaRPr lang="fr-BE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71" y="1412776"/>
            <a:ext cx="6501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116887"/>
            <a:ext cx="63367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100" dirty="0"/>
              <a:t>Voir : http://tpe-mormons.webnode.fr/album/galerie-photos/mormon-jpg/</a:t>
            </a:r>
          </a:p>
        </p:txBody>
      </p:sp>
    </p:spTree>
    <p:extLst>
      <p:ext uri="{BB962C8B-B14F-4D97-AF65-F5344CB8AC3E}">
        <p14:creationId xmlns:p14="http://schemas.microsoft.com/office/powerpoint/2010/main" val="12079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3200" b="1" dirty="0" smtClean="0">
                <a:solidFill>
                  <a:schemeClr val="bg1">
                    <a:lumMod val="50000"/>
                  </a:schemeClr>
                </a:solidFill>
              </a:rPr>
              <a:t>FAMILLE HOMOPARENTALE FONDÉE SUR UN COUPLE HOMOSEXUEL MASCULIN ET LEUR ENFANT </a:t>
            </a:r>
            <a:endParaRPr lang="fr-BE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1600" y="6253933"/>
            <a:ext cx="691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https://www.freepik.com/photos/man (Man photo created by </a:t>
            </a:r>
            <a:r>
              <a:rPr lang="en-US" sz="1100" dirty="0" err="1"/>
              <a:t>pch.vector</a:t>
            </a:r>
            <a:r>
              <a:rPr lang="en-US" sz="1100" dirty="0"/>
              <a:t> - www.freepik.com)</a:t>
            </a:r>
            <a:endParaRPr lang="fr-BE" sz="11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0486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259</Words>
  <Application>Microsoft Office PowerPoint</Application>
  <PresentationFormat>Affichage à l'écran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DIAPORAMA </vt:lpstr>
      <vt:lpstr>INFORMATIONS</vt:lpstr>
      <vt:lpstr>FAMILLE MIXTE FONDÉE SUR UN COUPLE TRANSNATIONAL</vt:lpstr>
      <vt:lpstr>FAMILLE MONOPARENTALE</vt:lpstr>
      <vt:lpstr>FAMILLE INTERGÉNÉRATIONELLE</vt:lpstr>
      <vt:lpstr>FAMILLE NOMBREUSE</vt:lpstr>
      <vt:lpstr>FAMILLE NUCLÉAIRE</vt:lpstr>
      <vt:lpstr>FAMILLE FONDÉE SUR LA POLYGAMIE</vt:lpstr>
      <vt:lpstr>FAMILLE HOMOPARENTALE FONDÉE SUR UN COUPLE HOMOSEXUEL MASCULIN ET LEUR ENFANT </vt:lpstr>
      <vt:lpstr>FAMILLE ENTENDUE AU SENS LARGE (PLUSIEURS GÉNÉRATIONS + ONCLES, TANTES, COUSIN-E-S, ETC.)</vt:lpstr>
      <vt:lpstr>FAMILLE FONDÉE SUR UN COUPLE FAISANT PARTIE DE 2 GÉNÉRATIONS DIFFÉRENTES</vt:lpstr>
      <vt:lpstr>FAMILLE ADOPTIVE (AVEC ÉGALEMENT DES ENFANTS CONÇUS PAR LE COUPLE)</vt:lpstr>
      <vt:lpstr>FAMILLE HOMOPARENTALE FONDÉE SUR  UN COUPLE HOMOSEXUEL FÉMININ ET LEUR ENFANT</vt:lpstr>
      <vt:lpstr>FAMILLE MONOPARENTALE (MÈRE ET SON ENFANT)</vt:lpstr>
      <vt:lpstr>FAMILLE RECOMPOSÉE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</dc:title>
  <dc:creator>Discri05</dc:creator>
  <cp:lastModifiedBy>Discri2019</cp:lastModifiedBy>
  <cp:revision>33</cp:revision>
  <cp:lastPrinted>2015-05-26T13:19:35Z</cp:lastPrinted>
  <dcterms:created xsi:type="dcterms:W3CDTF">2015-04-29T13:34:39Z</dcterms:created>
  <dcterms:modified xsi:type="dcterms:W3CDTF">2022-04-28T08:40:31Z</dcterms:modified>
</cp:coreProperties>
</file>