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353" r:id="rId3"/>
    <p:sldId id="358" r:id="rId4"/>
    <p:sldId id="367" r:id="rId5"/>
    <p:sldId id="330" r:id="rId6"/>
    <p:sldId id="362" r:id="rId7"/>
    <p:sldId id="361" r:id="rId8"/>
    <p:sldId id="354" r:id="rId9"/>
    <p:sldId id="359" r:id="rId10"/>
    <p:sldId id="336" r:id="rId11"/>
    <p:sldId id="363" r:id="rId12"/>
    <p:sldId id="364" r:id="rId13"/>
    <p:sldId id="365" r:id="rId14"/>
    <p:sldId id="355" r:id="rId15"/>
    <p:sldId id="334" r:id="rId16"/>
    <p:sldId id="36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lène" initials="H" lastIdx="12" clrIdx="0">
    <p:extLst>
      <p:ext uri="{19B8F6BF-5375-455C-9EA6-DF929625EA0E}">
        <p15:presenceInfo xmlns:p15="http://schemas.microsoft.com/office/powerpoint/2012/main" userId="Hélè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2CE4-D083-496E-A60B-CDF43693EFD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BCCC3-B08D-4F20-9C8E-1D83E1CEA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0.jpe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28.jpeg"/><Relationship Id="rId5" Type="http://schemas.openxmlformats.org/officeDocument/2006/relationships/image" Target="../media/image25.png"/><Relationship Id="rId15" Type="http://schemas.microsoft.com/office/2007/relationships/hdphoto" Target="../media/hdphoto13.wdp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6024" y="2636912"/>
            <a:ext cx="7772400" cy="1251570"/>
          </a:xfrm>
        </p:spPr>
        <p:txBody>
          <a:bodyPr>
            <a:noAutofit/>
          </a:bodyPr>
          <a:lstStyle/>
          <a:p>
            <a:r>
              <a:rPr lang="fr-BE" sz="3600" b="1" dirty="0">
                <a:solidFill>
                  <a:srgbClr val="006666"/>
                </a:solidFill>
              </a:rPr>
              <a:t>Quelques pistes pour une couverture médicale moins chère</a:t>
            </a:r>
            <a:br>
              <a:rPr lang="fr-BE" sz="3600" b="1" dirty="0">
                <a:solidFill>
                  <a:srgbClr val="006666"/>
                </a:solidFill>
              </a:rPr>
            </a:br>
            <a:endParaRPr lang="fr-BE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1717" y="627830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8" name="Image 7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592975" y="631386"/>
            <a:ext cx="756000" cy="687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61717" y="4077072"/>
            <a:ext cx="766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Support </a:t>
            </a:r>
            <a:r>
              <a:rPr lang="fr-BE" b="1" i="1" dirty="0">
                <a:solidFill>
                  <a:srgbClr val="984807"/>
                </a:solidFill>
              </a:rPr>
              <a:t>réalisé </a:t>
            </a:r>
            <a:r>
              <a:rPr lang="fr-BE" b="1" i="1" dirty="0" smtClean="0">
                <a:solidFill>
                  <a:srgbClr val="984807"/>
                </a:solidFill>
              </a:rPr>
              <a:t>dans </a:t>
            </a:r>
            <a:r>
              <a:rPr lang="fr-BE" b="1" i="1" dirty="0">
                <a:solidFill>
                  <a:srgbClr val="984807"/>
                </a:solidFill>
              </a:rPr>
              <a:t>le cadre </a:t>
            </a:r>
            <a:r>
              <a:rPr lang="fr-BE" b="1" i="1" dirty="0" smtClean="0">
                <a:solidFill>
                  <a:srgbClr val="984807"/>
                </a:solidFill>
              </a:rPr>
              <a:t>de la séquence formative n°16 des AOC</a:t>
            </a:r>
          </a:p>
          <a:p>
            <a:pPr algn="ctr"/>
            <a:endParaRPr lang="fr-BE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BE" b="1" i="1" smtClean="0">
                <a:solidFill>
                  <a:srgbClr val="984807"/>
                </a:solidFill>
              </a:rPr>
              <a:t>Octobre </a:t>
            </a:r>
            <a:r>
              <a:rPr lang="fr-BE" b="1" i="1" dirty="0">
                <a:solidFill>
                  <a:srgbClr val="984807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L’Intervention Majorée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BE" sz="2000" dirty="0" smtClean="0"/>
              <a:t>La mutuelle rembourse plus, et Louis paie donc </a:t>
            </a:r>
            <a:r>
              <a:rPr lang="fr-BE" sz="2000" b="1" dirty="0" smtClean="0"/>
              <a:t>moins cher</a:t>
            </a:r>
            <a:endParaRPr lang="fr-BE" sz="2000" dirty="0" smtClean="0"/>
          </a:p>
          <a:p>
            <a:pPr algn="just">
              <a:buFontTx/>
              <a:buChar char="-"/>
            </a:pPr>
            <a:r>
              <a:rPr lang="fr-BE" sz="2000" dirty="0" smtClean="0"/>
              <a:t>Louis peut demander le </a:t>
            </a:r>
            <a:r>
              <a:rPr lang="fr-BE" sz="2000" b="1" dirty="0" smtClean="0"/>
              <a:t>tiers payant</a:t>
            </a:r>
          </a:p>
          <a:p>
            <a:pPr algn="just">
              <a:buFontTx/>
              <a:buChar char="-"/>
            </a:pPr>
            <a:r>
              <a:rPr lang="fr-BE" sz="2000" dirty="0" smtClean="0"/>
              <a:t>Autres </a:t>
            </a:r>
            <a:r>
              <a:rPr lang="fr-BE" sz="2000" b="1" dirty="0" smtClean="0"/>
              <a:t>avantages</a:t>
            </a:r>
            <a:r>
              <a:rPr lang="fr-BE" sz="2000" dirty="0" smtClean="0"/>
              <a:t> : médicaments, frais à l’hôpital, transports moins chers</a:t>
            </a:r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 smtClean="0"/>
          </a:p>
          <a:p>
            <a:pPr algn="just">
              <a:buFontTx/>
              <a:buChar char="-"/>
            </a:pPr>
            <a:endParaRPr lang="fr-BE" sz="2000" b="1" dirty="0" smtClean="0"/>
          </a:p>
          <a:p>
            <a:pPr algn="just">
              <a:buFontTx/>
              <a:buChar char="-"/>
            </a:pPr>
            <a:endParaRPr lang="fr-BE" sz="2000" b="1" dirty="0" smtClean="0"/>
          </a:p>
          <a:p>
            <a:pPr algn="just">
              <a:buFontTx/>
              <a:buChar char="-"/>
            </a:pPr>
            <a:r>
              <a:rPr lang="fr-BE" sz="2000" dirty="0" smtClean="0"/>
              <a:t>Louis a un petit revenu </a:t>
            </a:r>
            <a:r>
              <a:rPr lang="fr-BE" sz="2000" dirty="0" smtClean="0">
                <a:sym typeface="Wingdings" panose="05000000000000000000" pitchFamily="2" charset="2"/>
              </a:rPr>
              <a:t> </a:t>
            </a:r>
            <a:r>
              <a:rPr lang="fr-BE" sz="2000" b="1" dirty="0" smtClean="0"/>
              <a:t>Demande</a:t>
            </a:r>
            <a:r>
              <a:rPr lang="fr-BE" sz="2000" dirty="0" smtClean="0"/>
              <a:t> </a:t>
            </a:r>
            <a:r>
              <a:rPr lang="fr-BE" sz="2000" dirty="0"/>
              <a:t>auprès de la mutuelle </a:t>
            </a:r>
            <a:r>
              <a:rPr lang="fr-BE" sz="2000" dirty="0" smtClean="0"/>
              <a:t>+ avertissement-extrait de rôle, déclaration sur l’honneur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77" y="2766866"/>
            <a:ext cx="1901975" cy="1267983"/>
          </a:xfrm>
          <a:prstGeom prst="rect">
            <a:avLst/>
          </a:prstGeom>
        </p:spPr>
      </p:pic>
      <p:sp>
        <p:nvSpPr>
          <p:cNvPr id="5" name="Flèche droite rayée 4"/>
          <p:cNvSpPr/>
          <p:nvPr/>
        </p:nvSpPr>
        <p:spPr>
          <a:xfrm>
            <a:off x="2350055" y="3219136"/>
            <a:ext cx="841743" cy="363445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7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3" y="2944513"/>
            <a:ext cx="1635505" cy="10903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99" y="2885928"/>
            <a:ext cx="287428" cy="254643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277438"/>
              </p:ext>
            </p:extLst>
          </p:nvPr>
        </p:nvGraphicFramePr>
        <p:xfrm>
          <a:off x="499326" y="2553797"/>
          <a:ext cx="7954468" cy="184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282">
                  <a:extLst>
                    <a:ext uri="{9D8B030D-6E8A-4147-A177-3AD203B41FA5}">
                      <a16:colId xmlns:a16="http://schemas.microsoft.com/office/drawing/2014/main" val="3463787010"/>
                    </a:ext>
                  </a:extLst>
                </a:gridCol>
                <a:gridCol w="3545186">
                  <a:extLst>
                    <a:ext uri="{9D8B030D-6E8A-4147-A177-3AD203B41FA5}">
                      <a16:colId xmlns:a16="http://schemas.microsoft.com/office/drawing/2014/main" val="594371508"/>
                    </a:ext>
                  </a:extLst>
                </a:gridCol>
              </a:tblGrid>
              <a:tr h="1848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067701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91" y="3016167"/>
            <a:ext cx="183067" cy="162186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4160316" y="5733255"/>
            <a:ext cx="843732" cy="264185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87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37" y="5319886"/>
            <a:ext cx="1649008" cy="10993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7" y="5343600"/>
            <a:ext cx="1508196" cy="104349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21" y="3543657"/>
            <a:ext cx="1228598" cy="8197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0058" y="2652521"/>
            <a:ext cx="1148092" cy="86106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1"/>
          <a:stretch/>
        </p:blipFill>
        <p:spPr>
          <a:xfrm>
            <a:off x="5088050" y="2553797"/>
            <a:ext cx="1212142" cy="9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Ahmed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788" y="1948772"/>
            <a:ext cx="2536373" cy="1210160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BE" sz="1800" dirty="0" smtClean="0">
                <a:solidFill>
                  <a:schemeClr val="bg1"/>
                </a:solidFill>
              </a:rPr>
              <a:t>Ahmed est très fatigué, il ne dort pas bien. Il a souvent mal à la tête. Il oublie parfois des choses.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5516" y="4044727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700" dirty="0" smtClean="0"/>
              <a:t>Ahmed reçoit l’aide du CPAS.</a:t>
            </a:r>
          </a:p>
          <a:p>
            <a:pPr algn="ctr"/>
            <a:endParaRPr lang="fr-BE" sz="2700" dirty="0" smtClean="0"/>
          </a:p>
          <a:p>
            <a:pPr algn="ctr"/>
            <a:r>
              <a:rPr lang="fr-BE" sz="2800" dirty="0" smtClean="0"/>
              <a:t>Comment peut-il payer moins ?</a:t>
            </a:r>
            <a:endParaRPr lang="fr-BE" sz="2800" dirty="0"/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37" y="1816664"/>
            <a:ext cx="2260985" cy="1507323"/>
          </a:xfrm>
          <a:prstGeom prst="rect">
            <a:avLst/>
          </a:prstGeom>
        </p:spPr>
      </p:pic>
      <p:sp>
        <p:nvSpPr>
          <p:cNvPr id="7" name="Flèche droite rayée 6"/>
          <p:cNvSpPr/>
          <p:nvPr/>
        </p:nvSpPr>
        <p:spPr>
          <a:xfrm>
            <a:off x="5418808" y="2354301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655464" y="1765358"/>
            <a:ext cx="755257" cy="407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610008" y="1970715"/>
            <a:ext cx="755257" cy="4071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64" y="2079316"/>
            <a:ext cx="341682" cy="3027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56" y="2227007"/>
            <a:ext cx="217623" cy="192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10" y="2080962"/>
            <a:ext cx="341682" cy="30270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02" y="2228653"/>
            <a:ext cx="217623" cy="192800"/>
          </a:xfrm>
          <a:prstGeom prst="rect">
            <a:avLst/>
          </a:prstGeom>
        </p:spPr>
      </p:pic>
      <p:sp>
        <p:nvSpPr>
          <p:cNvPr id="15" name="Flèche droite rayée 14"/>
          <p:cNvSpPr/>
          <p:nvPr/>
        </p:nvSpPr>
        <p:spPr>
          <a:xfrm>
            <a:off x="5411573" y="2382025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3531358" y="1955061"/>
            <a:ext cx="1512168" cy="12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Pistes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Le dossier médical global</a:t>
            </a:r>
          </a:p>
          <a:p>
            <a:pPr marL="514350" indent="-514350">
              <a:buAutoNum type="arabicPeriod"/>
            </a:pPr>
            <a:endParaRPr lang="fr-BE" dirty="0"/>
          </a:p>
          <a:p>
            <a:pPr marL="514350" indent="-514350">
              <a:buAutoNum type="arabicPeriod"/>
            </a:pPr>
            <a:r>
              <a:rPr lang="fr-BE" dirty="0" smtClean="0"/>
              <a:t>Les maisons médicales</a:t>
            </a:r>
          </a:p>
          <a:p>
            <a:pPr marL="514350" indent="-514350">
              <a:buAutoNum type="arabicPeriod"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Les médicaments génériques</a:t>
            </a:r>
          </a:p>
          <a:p>
            <a:pPr marL="514350" indent="-514350">
              <a:buAutoNum type="arabicPeriod"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L’Intervention </a:t>
            </a:r>
            <a:r>
              <a:rPr lang="fr-BE" dirty="0"/>
              <a:t>M</a:t>
            </a:r>
            <a:r>
              <a:rPr lang="fr-BE" dirty="0" smtClean="0"/>
              <a:t>ajorée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L’Intervention Majorée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BE" sz="2000" dirty="0" smtClean="0"/>
              <a:t>La mutuelle rembourse plus, et Ahmed paie donc </a:t>
            </a:r>
            <a:r>
              <a:rPr lang="fr-BE" sz="2000" b="1" dirty="0" smtClean="0"/>
              <a:t>moins cher</a:t>
            </a:r>
            <a:endParaRPr lang="fr-BE" sz="2000" dirty="0" smtClean="0"/>
          </a:p>
          <a:p>
            <a:pPr algn="just">
              <a:buFontTx/>
              <a:buChar char="-"/>
            </a:pPr>
            <a:r>
              <a:rPr lang="fr-BE" sz="2000" dirty="0" smtClean="0"/>
              <a:t>Ahmed peut demander le </a:t>
            </a:r>
            <a:r>
              <a:rPr lang="fr-BE" sz="2000" b="1" dirty="0" smtClean="0"/>
              <a:t>tiers payant </a:t>
            </a:r>
          </a:p>
          <a:p>
            <a:pPr algn="just">
              <a:buFontTx/>
              <a:buChar char="-"/>
            </a:pPr>
            <a:r>
              <a:rPr lang="fr-BE" sz="2000" dirty="0" smtClean="0"/>
              <a:t>Autres </a:t>
            </a:r>
            <a:r>
              <a:rPr lang="fr-BE" sz="2000" b="1" dirty="0" smtClean="0"/>
              <a:t>avantages</a:t>
            </a:r>
            <a:r>
              <a:rPr lang="fr-BE" sz="2000" dirty="0" smtClean="0"/>
              <a:t> : médicaments, frais à l’hôpital, transports moins chers</a:t>
            </a:r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 smtClean="0"/>
          </a:p>
          <a:p>
            <a:pPr algn="just">
              <a:buFontTx/>
              <a:buChar char="-"/>
            </a:pPr>
            <a:endParaRPr lang="fr-BE" sz="2000" b="1" dirty="0" smtClean="0"/>
          </a:p>
          <a:p>
            <a:pPr algn="just">
              <a:buFontTx/>
              <a:buChar char="-"/>
            </a:pPr>
            <a:endParaRPr lang="fr-BE" sz="2000" b="1" dirty="0" smtClean="0"/>
          </a:p>
          <a:p>
            <a:pPr algn="just">
              <a:buFontTx/>
              <a:buChar char="-"/>
            </a:pPr>
            <a:endParaRPr lang="fr-BE" sz="2000" dirty="0" smtClean="0"/>
          </a:p>
          <a:p>
            <a:pPr algn="just">
              <a:buFontTx/>
              <a:buChar char="-"/>
            </a:pPr>
            <a:endParaRPr lang="fr-BE" sz="2000" dirty="0" smtClean="0"/>
          </a:p>
          <a:p>
            <a:pPr algn="just">
              <a:buFontTx/>
              <a:buChar char="-"/>
            </a:pPr>
            <a:r>
              <a:rPr lang="fr-BE" sz="2000" dirty="0" smtClean="0"/>
              <a:t>Ahmed reçoit l’aide du CPAS </a:t>
            </a:r>
            <a:r>
              <a:rPr lang="fr-BE" sz="2000" dirty="0" smtClean="0">
                <a:sym typeface="Wingdings" panose="05000000000000000000" pitchFamily="2" charset="2"/>
              </a:rPr>
              <a:t> Il bénéficie </a:t>
            </a:r>
            <a:r>
              <a:rPr lang="fr-BE" sz="2000" b="1" dirty="0" smtClean="0">
                <a:sym typeface="Wingdings" panose="05000000000000000000" pitchFamily="2" charset="2"/>
              </a:rPr>
              <a:t>automatiquement</a:t>
            </a:r>
            <a:r>
              <a:rPr lang="fr-BE" sz="2000" dirty="0" smtClean="0">
                <a:sym typeface="Wingdings" panose="05000000000000000000" pitchFamily="2" charset="2"/>
              </a:rPr>
              <a:t> de l’intervention majorée</a:t>
            </a:r>
            <a:endParaRPr lang="fr-BE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88" y="3178353"/>
            <a:ext cx="1901975" cy="12679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7" y="3207674"/>
            <a:ext cx="287428" cy="254643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106904"/>
              </p:ext>
            </p:extLst>
          </p:nvPr>
        </p:nvGraphicFramePr>
        <p:xfrm>
          <a:off x="441525" y="2630798"/>
          <a:ext cx="7954468" cy="2050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127">
                  <a:extLst>
                    <a:ext uri="{9D8B030D-6E8A-4147-A177-3AD203B41FA5}">
                      <a16:colId xmlns:a16="http://schemas.microsoft.com/office/drawing/2014/main" val="3463787010"/>
                    </a:ext>
                  </a:extLst>
                </a:gridCol>
                <a:gridCol w="3553341">
                  <a:extLst>
                    <a:ext uri="{9D8B030D-6E8A-4147-A177-3AD203B41FA5}">
                      <a16:colId xmlns:a16="http://schemas.microsoft.com/office/drawing/2014/main" val="594371508"/>
                    </a:ext>
                  </a:extLst>
                </a:gridCol>
              </a:tblGrid>
              <a:tr h="20501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067701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9" y="3337913"/>
            <a:ext cx="183067" cy="1621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60" y="3861199"/>
            <a:ext cx="1228598" cy="8197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4383" y="2866778"/>
            <a:ext cx="1148092" cy="86106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1"/>
          <a:stretch/>
        </p:blipFill>
        <p:spPr>
          <a:xfrm>
            <a:off x="5077600" y="2769944"/>
            <a:ext cx="1212142" cy="959793"/>
          </a:xfrm>
          <a:prstGeom prst="rect">
            <a:avLst/>
          </a:prstGeom>
        </p:spPr>
      </p:pic>
      <p:sp>
        <p:nvSpPr>
          <p:cNvPr id="20" name="Flèche droite rayée 19"/>
          <p:cNvSpPr/>
          <p:nvPr/>
        </p:nvSpPr>
        <p:spPr>
          <a:xfrm>
            <a:off x="2349866" y="3630621"/>
            <a:ext cx="841743" cy="363445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3"/>
          <a:stretch/>
        </p:blipFill>
        <p:spPr>
          <a:xfrm>
            <a:off x="698343" y="3236174"/>
            <a:ext cx="1409571" cy="12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Lin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6663"/>
            <a:ext cx="2746647" cy="1507324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1700" dirty="0" smtClean="0">
                <a:solidFill>
                  <a:schemeClr val="bg1"/>
                </a:solidFill>
              </a:rPr>
              <a:t>Lin est enceinte.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1700" dirty="0" smtClean="0">
                <a:solidFill>
                  <a:schemeClr val="bg1"/>
                </a:solidFill>
              </a:rPr>
              <a:t>Elle est en fin de grossesse.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1700" dirty="0" smtClean="0">
                <a:solidFill>
                  <a:schemeClr val="bg1"/>
                </a:solidFill>
              </a:rPr>
              <a:t>Elle ressent des contractions.</a:t>
            </a:r>
            <a:endParaRPr lang="fr-BE" sz="17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516" y="4221088"/>
            <a:ext cx="87129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Lin est une personne sans-papiers.</a:t>
            </a:r>
            <a:endParaRPr lang="fr-BE" sz="2800" dirty="0"/>
          </a:p>
          <a:p>
            <a:pPr algn="ctr"/>
            <a:endParaRPr lang="fr-BE" sz="2700" dirty="0" smtClean="0"/>
          </a:p>
          <a:p>
            <a:pPr algn="ctr"/>
            <a:r>
              <a:rPr lang="fr-BE" sz="2800" dirty="0" smtClean="0"/>
              <a:t>À quelle aide a-t-elle droit pour payer ses soins de santé ?</a:t>
            </a:r>
            <a:endParaRPr lang="fr-BE" sz="2800" dirty="0"/>
          </a:p>
          <a:p>
            <a:endParaRPr lang="en-US" dirty="0"/>
          </a:p>
        </p:txBody>
      </p:sp>
      <p:sp>
        <p:nvSpPr>
          <p:cNvPr id="7" name="Flèche droite rayée 6"/>
          <p:cNvSpPr/>
          <p:nvPr/>
        </p:nvSpPr>
        <p:spPr>
          <a:xfrm>
            <a:off x="5195943" y="2399588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57" y="1340768"/>
            <a:ext cx="3205760" cy="21855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11" y="1797446"/>
            <a:ext cx="2290573" cy="15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L’Aide Médicale Urgente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BE" sz="2800" dirty="0" smtClean="0"/>
              <a:t>Demande au CPAS + certificat du ou de la médecin</a:t>
            </a:r>
          </a:p>
          <a:p>
            <a:pPr>
              <a:buFontTx/>
              <a:buChar char="-"/>
            </a:pPr>
            <a:endParaRPr lang="fr-BE" dirty="0" smtClean="0"/>
          </a:p>
          <a:p>
            <a:pPr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endParaRPr lang="fr-BE" sz="2800" dirty="0" smtClean="0"/>
          </a:p>
          <a:p>
            <a:pPr>
              <a:buFontTx/>
              <a:buChar char="-"/>
            </a:pPr>
            <a:r>
              <a:rPr lang="fr-BE" sz="2800" dirty="0" smtClean="0"/>
              <a:t>Carte d’accès aux soins (carte santé, carte médicale) ou réquisitoire</a:t>
            </a:r>
          </a:p>
        </p:txBody>
      </p:sp>
      <p:sp>
        <p:nvSpPr>
          <p:cNvPr id="4" name="Flèche droite rayée 3"/>
          <p:cNvSpPr/>
          <p:nvPr/>
        </p:nvSpPr>
        <p:spPr>
          <a:xfrm>
            <a:off x="3070497" y="3284984"/>
            <a:ext cx="705586" cy="310314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6" y="2125117"/>
            <a:ext cx="2523698" cy="17205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75" y="2132856"/>
            <a:ext cx="2535402" cy="17178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32591" t="26140" r="32440" b="28202"/>
          <a:stretch/>
        </p:blipFill>
        <p:spPr>
          <a:xfrm rot="5400000">
            <a:off x="2877325" y="2260669"/>
            <a:ext cx="1020932" cy="7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Récapitulatif des pistes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Le dossier médical global</a:t>
            </a:r>
          </a:p>
          <a:p>
            <a:pPr marL="514350" indent="-514350">
              <a:buAutoNum type="arabicPeriod"/>
            </a:pPr>
            <a:endParaRPr lang="fr-BE" dirty="0"/>
          </a:p>
          <a:p>
            <a:pPr marL="514350" indent="-514350">
              <a:buAutoNum type="arabicPeriod"/>
            </a:pPr>
            <a:r>
              <a:rPr lang="fr-BE" dirty="0" smtClean="0"/>
              <a:t>Les maisons médicales</a:t>
            </a:r>
          </a:p>
          <a:p>
            <a:pPr marL="514350" indent="-514350">
              <a:buAutoNum type="arabicPeriod"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Les médicaments génériques</a:t>
            </a:r>
          </a:p>
          <a:p>
            <a:pPr marL="514350" indent="-514350">
              <a:buAutoNum type="arabicPeriod"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L’Intervention </a:t>
            </a:r>
            <a:r>
              <a:rPr lang="fr-BE" dirty="0"/>
              <a:t>M</a:t>
            </a:r>
            <a:r>
              <a:rPr lang="fr-BE" dirty="0" smtClean="0"/>
              <a:t>ajorée</a:t>
            </a:r>
          </a:p>
          <a:p>
            <a:pPr marL="514350" indent="-514350">
              <a:buAutoNum type="arabicPeriod"/>
            </a:pPr>
            <a:endParaRPr lang="fr-BE" dirty="0"/>
          </a:p>
          <a:p>
            <a:pPr marL="514350" indent="-514350">
              <a:buAutoNum type="arabicPeriod"/>
            </a:pPr>
            <a:r>
              <a:rPr lang="fr-BE" dirty="0" smtClean="0"/>
              <a:t>L’Aide </a:t>
            </a:r>
            <a:r>
              <a:rPr lang="fr-BE" dirty="0"/>
              <a:t>M</a:t>
            </a:r>
            <a:r>
              <a:rPr lang="fr-BE" dirty="0" smtClean="0"/>
              <a:t>édicale </a:t>
            </a:r>
            <a:r>
              <a:rPr lang="fr-BE" dirty="0"/>
              <a:t>U</a:t>
            </a:r>
            <a:r>
              <a:rPr lang="fr-BE" dirty="0" smtClean="0"/>
              <a:t>rgente</a:t>
            </a:r>
          </a:p>
          <a:p>
            <a:pPr marL="514350" indent="-514350">
              <a:buAutoNum type="arabicPeriod"/>
            </a:pP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47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8884" y="1772816"/>
            <a:ext cx="2376263" cy="1584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Anna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787" y="1772816"/>
            <a:ext cx="2592288" cy="1584176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000" dirty="0">
                <a:solidFill>
                  <a:schemeClr val="bg1"/>
                </a:solidFill>
              </a:rPr>
              <a:t>Anna ne se sent pas bien. Elle a mal à la gorge et elle est très fatiguée. </a:t>
            </a:r>
            <a:endParaRPr lang="fr-BE" sz="2000" dirty="0" smtClean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516" y="4365104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700" dirty="0"/>
              <a:t>Anna travaille comme informaticienne dans une entreprise</a:t>
            </a:r>
            <a:r>
              <a:rPr lang="fr-BE" sz="2700" dirty="0" smtClean="0"/>
              <a:t>.</a:t>
            </a:r>
          </a:p>
          <a:p>
            <a:pPr algn="ctr"/>
            <a:endParaRPr lang="fr-BE" sz="2700" dirty="0" smtClean="0"/>
          </a:p>
          <a:p>
            <a:pPr algn="ctr"/>
            <a:r>
              <a:rPr lang="fr-BE" sz="2800" dirty="0" smtClean="0"/>
              <a:t>Comment peut-elle payer moins ?</a:t>
            </a:r>
            <a:endParaRPr lang="fr-BE" sz="2800" dirty="0"/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2376264" cy="1584176"/>
          </a:xfrm>
          <a:prstGeom prst="rect">
            <a:avLst/>
          </a:prstGeom>
        </p:spPr>
      </p:pic>
      <p:sp>
        <p:nvSpPr>
          <p:cNvPr id="7" name="Flèche droite rayée 6"/>
          <p:cNvSpPr/>
          <p:nvPr/>
        </p:nvSpPr>
        <p:spPr>
          <a:xfrm>
            <a:off x="5095108" y="2348880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270740" y="1793520"/>
            <a:ext cx="755257" cy="407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225284" y="1998877"/>
            <a:ext cx="755257" cy="4071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0" y="2107478"/>
            <a:ext cx="341682" cy="3027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64" y="2255912"/>
            <a:ext cx="217623" cy="192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13" y="2107016"/>
            <a:ext cx="341682" cy="3027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37" y="2255450"/>
            <a:ext cx="217623" cy="1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Pistes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Le dossier médical global</a:t>
            </a:r>
          </a:p>
          <a:p>
            <a:pPr marL="514350" indent="-514350">
              <a:buAutoNum type="arabicPeriod"/>
            </a:pPr>
            <a:endParaRPr lang="fr-BE" dirty="0"/>
          </a:p>
          <a:p>
            <a:pPr marL="514350" indent="-514350">
              <a:buAutoNum type="arabicPeriod"/>
            </a:pPr>
            <a:r>
              <a:rPr lang="fr-BE" dirty="0" smtClean="0"/>
              <a:t>Les maisons médicales</a:t>
            </a:r>
          </a:p>
          <a:p>
            <a:pPr marL="514350" indent="-514350">
              <a:buAutoNum type="arabicPeriod"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Les médicaments génériques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 dossier médical global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5911"/>
            <a:ext cx="8229600" cy="4305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Demande auprès de ma ou mon médecin généraliste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2600" dirty="0" smtClean="0"/>
          </a:p>
          <a:p>
            <a:pPr marL="0" indent="0">
              <a:buNone/>
            </a:pPr>
            <a:endParaRPr lang="fr-BE" sz="2400" dirty="0" smtClean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l="4130" t="30104" r="24647" b="16110"/>
          <a:stretch/>
        </p:blipFill>
        <p:spPr>
          <a:xfrm>
            <a:off x="575556" y="2132856"/>
            <a:ext cx="7992888" cy="339522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75556" y="566124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Source : Cultures </a:t>
            </a:r>
            <a:r>
              <a:rPr lang="fr-BE" sz="1600" dirty="0"/>
              <a:t>&amp;</a:t>
            </a:r>
            <a:r>
              <a:rPr lang="fr-BE" sz="1600" dirty="0" smtClean="0"/>
              <a:t> </a:t>
            </a:r>
            <a:r>
              <a:rPr lang="fr-BE" sz="1600" dirty="0"/>
              <a:t>S</a:t>
            </a:r>
            <a:r>
              <a:rPr lang="fr-BE" sz="1600" dirty="0" smtClean="0"/>
              <a:t>anté – Affiche DMG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21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Les maisons médicales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7"/>
          <a:stretch/>
        </p:blipFill>
        <p:spPr>
          <a:xfrm>
            <a:off x="5785515" y="3589505"/>
            <a:ext cx="1368150" cy="2574464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2" r="7327"/>
          <a:stretch/>
        </p:blipFill>
        <p:spPr>
          <a:xfrm>
            <a:off x="4055439" y="3589505"/>
            <a:ext cx="1440161" cy="25744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0" r="18442"/>
          <a:stretch/>
        </p:blipFill>
        <p:spPr>
          <a:xfrm>
            <a:off x="2109339" y="3589505"/>
            <a:ext cx="1656185" cy="2574464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340768"/>
            <a:ext cx="831039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fr-BE" sz="2400" dirty="0" smtClean="0"/>
              <a:t>Accueil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BE" sz="2400" dirty="0" smtClean="0"/>
              <a:t>Plusieurs services médicaux : médecin, </a:t>
            </a:r>
            <a:r>
              <a:rPr lang="fr-BE" sz="2400" dirty="0" err="1" smtClean="0"/>
              <a:t>infirmier.e</a:t>
            </a:r>
            <a:r>
              <a:rPr lang="fr-BE" sz="2400" dirty="0" smtClean="0"/>
              <a:t>, kiné…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2400" dirty="0" smtClean="0"/>
              <a:t>Service social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37" r="16925"/>
          <a:stretch/>
        </p:blipFill>
        <p:spPr>
          <a:xfrm flipH="1">
            <a:off x="453155" y="3589505"/>
            <a:ext cx="1368152" cy="25738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t="5644" r="27601" b="8607"/>
          <a:stretch/>
        </p:blipFill>
        <p:spPr>
          <a:xfrm>
            <a:off x="7443580" y="3589505"/>
            <a:ext cx="1324010" cy="25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Les maisons médicales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Pour certaines maisons médicales, consultations </a:t>
            </a:r>
            <a:r>
              <a:rPr lang="fr-BE" sz="2400" b="1" dirty="0" smtClean="0"/>
              <a:t>gratuites</a:t>
            </a:r>
            <a:r>
              <a:rPr lang="fr-BE" sz="2400" dirty="0" smtClean="0"/>
              <a:t> après inscription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26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400" dirty="0" smtClean="0"/>
              <a:t>Consultation auprès de la maison médicale – </a:t>
            </a:r>
          </a:p>
          <a:p>
            <a:pPr marL="0" indent="0">
              <a:buNone/>
            </a:pPr>
            <a:r>
              <a:rPr lang="fr-BE" sz="2400" dirty="0" smtClean="0"/>
              <a:t>ne pas changer de médecin (sauf week-ends et jours fériés)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47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2" y="2060848"/>
            <a:ext cx="2376263" cy="1584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24" y="2060848"/>
            <a:ext cx="2376264" cy="1584176"/>
          </a:xfrm>
          <a:prstGeom prst="rect">
            <a:avLst/>
          </a:prstGeom>
        </p:spPr>
      </p:pic>
      <p:sp>
        <p:nvSpPr>
          <p:cNvPr id="6" name="Flèche droite rayée 5"/>
          <p:cNvSpPr/>
          <p:nvPr/>
        </p:nvSpPr>
        <p:spPr>
          <a:xfrm>
            <a:off x="3635896" y="2636912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3811528" y="2081552"/>
            <a:ext cx="755257" cy="4071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3766072" y="2286909"/>
            <a:ext cx="755257" cy="407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1" y="2395048"/>
            <a:ext cx="341682" cy="3027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25" y="2543482"/>
            <a:ext cx="217623" cy="192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37" y="2041921"/>
            <a:ext cx="871719" cy="59249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47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83" y="5046042"/>
            <a:ext cx="2376263" cy="15841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69" y="5046042"/>
            <a:ext cx="2376264" cy="1584176"/>
          </a:xfrm>
          <a:prstGeom prst="rect">
            <a:avLst/>
          </a:prstGeom>
        </p:spPr>
      </p:pic>
      <p:sp>
        <p:nvSpPr>
          <p:cNvPr id="14" name="Flèche droite rayée 13"/>
          <p:cNvSpPr/>
          <p:nvPr/>
        </p:nvSpPr>
        <p:spPr>
          <a:xfrm>
            <a:off x="1780561" y="5604381"/>
            <a:ext cx="736952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47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999" y="5048950"/>
            <a:ext cx="2376263" cy="1584176"/>
          </a:xfrm>
          <a:prstGeom prst="rect">
            <a:avLst/>
          </a:prstGeom>
        </p:spPr>
      </p:pic>
      <p:sp>
        <p:nvSpPr>
          <p:cNvPr id="20" name="Flèche droite rayée 19"/>
          <p:cNvSpPr/>
          <p:nvPr/>
        </p:nvSpPr>
        <p:spPr>
          <a:xfrm>
            <a:off x="6431852" y="5604381"/>
            <a:ext cx="736952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98" b="99894" l="9872" r="89986">
                        <a14:backgroundMark x1="36932" y1="47071" x2="37216" y2="58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88" y="5291567"/>
            <a:ext cx="1629936" cy="10866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89" b="99858" l="0" r="99811">
                        <a14:foregroundMark x1="31913" y1="73153" x2="31913" y2="73153"/>
                        <a14:foregroundMark x1="31913" y1="79759" x2="43087" y2="99077"/>
                        <a14:foregroundMark x1="47254" y1="5895" x2="47254" y2="9233"/>
                        <a14:foregroundMark x1="40530" y1="9233" x2="44318" y2="11790"/>
                        <a14:foregroundMark x1="36364" y1="16335" x2="40530" y2="16832"/>
                        <a14:foregroundMark x1="34848" y1="24077" x2="37973" y2="23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50" y="5445224"/>
            <a:ext cx="704892" cy="93985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065">
            <a:off x="6488911" y="5195958"/>
            <a:ext cx="464168" cy="31548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69" y="5150440"/>
            <a:ext cx="356223" cy="3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Les médicaments génériques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550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Louis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787" y="1911988"/>
            <a:ext cx="2468133" cy="1296144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BE" sz="1800" dirty="0" smtClean="0">
                <a:solidFill>
                  <a:schemeClr val="bg1"/>
                </a:solidFill>
              </a:rPr>
              <a:t>Louis ne se sent pas bien. Il a mal au ventre. Il n’est pas capable d’aller à sa formation aujourd’hui.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5516" y="4365104"/>
            <a:ext cx="871296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700" dirty="0" smtClean="0"/>
              <a:t>Louis est chômeur complet indemnisé. Il suit une formation pour apprendre le néerlandais.</a:t>
            </a:r>
          </a:p>
          <a:p>
            <a:pPr algn="ctr"/>
            <a:endParaRPr lang="fr-BE" sz="2700" dirty="0" smtClean="0"/>
          </a:p>
          <a:p>
            <a:pPr algn="ctr"/>
            <a:r>
              <a:rPr lang="fr-BE" sz="2800" dirty="0" smtClean="0"/>
              <a:t>Comment peut-il payer moins ?</a:t>
            </a:r>
            <a:endParaRPr lang="fr-BE" sz="2800" dirty="0"/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37" y="1816664"/>
            <a:ext cx="2260985" cy="1507323"/>
          </a:xfrm>
          <a:prstGeom prst="rect">
            <a:avLst/>
          </a:prstGeom>
        </p:spPr>
      </p:pic>
      <p:sp>
        <p:nvSpPr>
          <p:cNvPr id="7" name="Flèche droite rayée 6"/>
          <p:cNvSpPr/>
          <p:nvPr/>
        </p:nvSpPr>
        <p:spPr>
          <a:xfrm>
            <a:off x="5418808" y="2354301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655464" y="1765358"/>
            <a:ext cx="755257" cy="407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610008" y="1970715"/>
            <a:ext cx="755257" cy="4071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64" y="2079316"/>
            <a:ext cx="341682" cy="3027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56" y="2227007"/>
            <a:ext cx="217623" cy="192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7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0" y="1911988"/>
            <a:ext cx="1944217" cy="12961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10" y="2080962"/>
            <a:ext cx="341682" cy="30270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02" y="2228653"/>
            <a:ext cx="217623" cy="192800"/>
          </a:xfrm>
          <a:prstGeom prst="rect">
            <a:avLst/>
          </a:prstGeom>
        </p:spPr>
      </p:pic>
      <p:sp>
        <p:nvSpPr>
          <p:cNvPr id="15" name="Flèche droite rayée 14"/>
          <p:cNvSpPr/>
          <p:nvPr/>
        </p:nvSpPr>
        <p:spPr>
          <a:xfrm>
            <a:off x="5411573" y="2382025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7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85" y="1939712"/>
            <a:ext cx="194421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Pistes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Le dossier médical global</a:t>
            </a:r>
          </a:p>
          <a:p>
            <a:pPr marL="514350" indent="-514350">
              <a:buAutoNum type="arabicPeriod"/>
            </a:pPr>
            <a:endParaRPr lang="fr-BE" dirty="0"/>
          </a:p>
          <a:p>
            <a:pPr marL="514350" indent="-514350">
              <a:buAutoNum type="arabicPeriod"/>
            </a:pPr>
            <a:r>
              <a:rPr lang="fr-BE" dirty="0" smtClean="0"/>
              <a:t>Les maisons médicales</a:t>
            </a:r>
          </a:p>
          <a:p>
            <a:pPr marL="514350" indent="-514350">
              <a:buAutoNum type="arabicPeriod"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Les médicaments génériques</a:t>
            </a:r>
          </a:p>
          <a:p>
            <a:pPr marL="514350" indent="-514350">
              <a:buAutoNum type="arabicPeriod"/>
            </a:pPr>
            <a:endParaRPr lang="fr-BE" dirty="0" smtClean="0"/>
          </a:p>
          <a:p>
            <a:pPr marL="514350" indent="-514350">
              <a:buAutoNum type="arabicPeriod"/>
            </a:pPr>
            <a:r>
              <a:rPr lang="fr-BE" dirty="0" smtClean="0"/>
              <a:t>L’Intervention </a:t>
            </a:r>
            <a:r>
              <a:rPr lang="fr-BE" dirty="0"/>
              <a:t>M</a:t>
            </a:r>
            <a:r>
              <a:rPr lang="fr-BE" dirty="0" smtClean="0"/>
              <a:t>ajorée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416</Words>
  <Application>Microsoft Office PowerPoint</Application>
  <PresentationFormat>Affichage à l'écran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Thème Office</vt:lpstr>
      <vt:lpstr>Quelques pistes pour une couverture médicale moins chère </vt:lpstr>
      <vt:lpstr>Anna</vt:lpstr>
      <vt:lpstr>Pistes</vt:lpstr>
      <vt:lpstr>Le dossier médical global</vt:lpstr>
      <vt:lpstr>Les maisons médicales</vt:lpstr>
      <vt:lpstr>Les maisons médicales</vt:lpstr>
      <vt:lpstr>Les médicaments génériques</vt:lpstr>
      <vt:lpstr>Louis</vt:lpstr>
      <vt:lpstr>Pistes</vt:lpstr>
      <vt:lpstr>L’Intervention Majorée</vt:lpstr>
      <vt:lpstr>Ahmed</vt:lpstr>
      <vt:lpstr>Pistes</vt:lpstr>
      <vt:lpstr>L’Intervention Majorée</vt:lpstr>
      <vt:lpstr>Lin</vt:lpstr>
      <vt:lpstr>L’Aide Médicale Urgente</vt:lpstr>
      <vt:lpstr>Récapitulatif des pistes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173</cp:revision>
  <dcterms:created xsi:type="dcterms:W3CDTF">2012-09-03T08:26:04Z</dcterms:created>
  <dcterms:modified xsi:type="dcterms:W3CDTF">2020-10-26T20:25:27Z</dcterms:modified>
</cp:coreProperties>
</file>