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90" r:id="rId4"/>
    <p:sldId id="291" r:id="rId5"/>
    <p:sldId id="257" r:id="rId6"/>
    <p:sldId id="284" r:id="rId7"/>
    <p:sldId id="258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8C68"/>
    <a:srgbClr val="765642"/>
    <a:srgbClr val="C0000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23B9-A080-4163-BA0D-967C28C904EF}" type="datetimeFigureOut">
              <a:rPr lang="fr-BE" smtClean="0"/>
              <a:t>23-10-20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1E7A-BA53-4F94-9A8C-9CB3F905CE0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58839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23B9-A080-4163-BA0D-967C28C904EF}" type="datetimeFigureOut">
              <a:rPr lang="fr-BE" smtClean="0"/>
              <a:t>23-10-20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1E7A-BA53-4F94-9A8C-9CB3F905CE0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88621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23B9-A080-4163-BA0D-967C28C904EF}" type="datetimeFigureOut">
              <a:rPr lang="fr-BE" smtClean="0"/>
              <a:t>23-10-20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1E7A-BA53-4F94-9A8C-9CB3F905CE0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57167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23B9-A080-4163-BA0D-967C28C904EF}" type="datetimeFigureOut">
              <a:rPr lang="fr-BE" smtClean="0"/>
              <a:t>23-10-20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1E7A-BA53-4F94-9A8C-9CB3F905CE0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26737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23B9-A080-4163-BA0D-967C28C904EF}" type="datetimeFigureOut">
              <a:rPr lang="fr-BE" smtClean="0"/>
              <a:t>23-10-20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1E7A-BA53-4F94-9A8C-9CB3F905CE0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10546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23B9-A080-4163-BA0D-967C28C904EF}" type="datetimeFigureOut">
              <a:rPr lang="fr-BE" smtClean="0"/>
              <a:t>23-10-20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1E7A-BA53-4F94-9A8C-9CB3F905CE0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41498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23B9-A080-4163-BA0D-967C28C904EF}" type="datetimeFigureOut">
              <a:rPr lang="fr-BE" smtClean="0"/>
              <a:t>23-10-20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1E7A-BA53-4F94-9A8C-9CB3F905CE0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1271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23B9-A080-4163-BA0D-967C28C904EF}" type="datetimeFigureOut">
              <a:rPr lang="fr-BE" smtClean="0"/>
              <a:t>23-10-20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1E7A-BA53-4F94-9A8C-9CB3F905CE0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5896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23B9-A080-4163-BA0D-967C28C904EF}" type="datetimeFigureOut">
              <a:rPr lang="fr-BE" smtClean="0"/>
              <a:t>23-10-20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1E7A-BA53-4F94-9A8C-9CB3F905CE0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15480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23B9-A080-4163-BA0D-967C28C904EF}" type="datetimeFigureOut">
              <a:rPr lang="fr-BE" smtClean="0"/>
              <a:t>23-10-20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1E7A-BA53-4F94-9A8C-9CB3F905CE0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87930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23B9-A080-4163-BA0D-967C28C904EF}" type="datetimeFigureOut">
              <a:rPr lang="fr-BE" smtClean="0"/>
              <a:t>23-10-20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1E7A-BA53-4F94-9A8C-9CB3F905CE0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61142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A23B9-A080-4163-BA0D-967C28C904EF}" type="datetimeFigureOut">
              <a:rPr lang="fr-BE" smtClean="0"/>
              <a:t>23-10-20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D1E7A-BA53-4F94-9A8C-9CB3F905CE0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34337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31.jpeg"/><Relationship Id="rId7" Type="http://schemas.openxmlformats.org/officeDocument/2006/relationships/image" Target="../media/image14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10" Type="http://schemas.openxmlformats.org/officeDocument/2006/relationships/image" Target="../media/image20.jpeg"/><Relationship Id="rId4" Type="http://schemas.openxmlformats.org/officeDocument/2006/relationships/image" Target="../media/image32.png"/><Relationship Id="rId9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14.jpe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05781" y="2348880"/>
            <a:ext cx="7772400" cy="1470025"/>
          </a:xfrm>
        </p:spPr>
        <p:txBody>
          <a:bodyPr>
            <a:noAutofit/>
          </a:bodyPr>
          <a:lstStyle/>
          <a:p>
            <a:r>
              <a:rPr lang="fr-BE" sz="3600" b="1" dirty="0" smtClean="0">
                <a:solidFill>
                  <a:srgbClr val="006666"/>
                </a:solidFill>
              </a:rPr>
              <a:t>Les réponses à la question : « Qui doit réaliser (ou faire réaliser) les travaux pour maintenir en bon état </a:t>
            </a:r>
            <a:br>
              <a:rPr lang="fr-BE" sz="3600" b="1" dirty="0" smtClean="0">
                <a:solidFill>
                  <a:srgbClr val="006666"/>
                </a:solidFill>
              </a:rPr>
            </a:br>
            <a:r>
              <a:rPr lang="fr-BE" sz="3600" b="1" dirty="0" smtClean="0">
                <a:solidFill>
                  <a:srgbClr val="006666"/>
                </a:solidFill>
              </a:rPr>
              <a:t>un logement ? » </a:t>
            </a:r>
            <a:endParaRPr lang="fr-BE" sz="3600" b="1" dirty="0">
              <a:solidFill>
                <a:srgbClr val="006666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26216" y="4509120"/>
            <a:ext cx="8006224" cy="792088"/>
          </a:xfrm>
        </p:spPr>
        <p:txBody>
          <a:bodyPr/>
          <a:lstStyle/>
          <a:p>
            <a:r>
              <a:rPr lang="fr-BE" sz="1800" b="1" i="1" dirty="0" smtClean="0">
                <a:solidFill>
                  <a:srgbClr val="765642"/>
                </a:solidFill>
              </a:rPr>
              <a:t>Support réalisé par le DisCRI dans le cadre de la séquence formative n°12 des AOC</a:t>
            </a:r>
          </a:p>
          <a:p>
            <a:endParaRPr lang="fr-BE" sz="400" b="1" i="1" dirty="0">
              <a:solidFill>
                <a:srgbClr val="765642"/>
              </a:solidFill>
            </a:endParaRPr>
          </a:p>
          <a:p>
            <a:r>
              <a:rPr lang="fr-BE" sz="1800" b="1" i="1" smtClean="0">
                <a:solidFill>
                  <a:srgbClr val="765642"/>
                </a:solidFill>
              </a:rPr>
              <a:t>Octobre </a:t>
            </a:r>
            <a:r>
              <a:rPr lang="fr-BE" sz="1800" b="1" i="1" dirty="0" smtClean="0">
                <a:solidFill>
                  <a:srgbClr val="765642"/>
                </a:solidFill>
              </a:rPr>
              <a:t>2020</a:t>
            </a:r>
            <a:endParaRPr lang="fr-BE" dirty="0">
              <a:solidFill>
                <a:srgbClr val="765642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16" y="572580"/>
            <a:ext cx="7934216" cy="1200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 4" descr="RoseVents_AOC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7675024" y="637673"/>
            <a:ext cx="750446" cy="68611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40016" y="620688"/>
            <a:ext cx="3364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dirty="0" smtClean="0">
                <a:solidFill>
                  <a:schemeClr val="bg1"/>
                </a:solidFill>
              </a:rPr>
              <a:t>DIAPORAMA</a:t>
            </a:r>
            <a:endParaRPr lang="fr-BE" sz="3600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44" y="5517232"/>
            <a:ext cx="784788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476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078"/>
            <a:ext cx="9144000" cy="625384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7504" y="44624"/>
            <a:ext cx="7997471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0" algn="ctr">
              <a:lnSpc>
                <a:spcPct val="115000"/>
              </a:lnSpc>
              <a:tabLst>
                <a:tab pos="2581910" algn="l"/>
              </a:tabLst>
            </a:pPr>
            <a:r>
              <a:rPr lang="fr-BE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HeavyCond"/>
              </a:rPr>
              <a:t>Question 2</a:t>
            </a:r>
            <a:endParaRPr lang="fr-BE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1590" algn="ctr">
              <a:lnSpc>
                <a:spcPct val="115000"/>
              </a:lnSpc>
              <a:tabLst>
                <a:tab pos="2581910" algn="l"/>
              </a:tabLst>
            </a:pPr>
            <a:r>
              <a:rPr lang="fr-BE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HeavyCond"/>
              </a:rPr>
              <a:t>En </a:t>
            </a:r>
            <a:r>
              <a:rPr lang="fr-BE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Wallonie, qui doit payer ces travaux d’entretien ou ces réparations pour maintenir en bon état le logement ?</a:t>
            </a:r>
            <a:endParaRPr lang="fr-B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Espace réservé du contenu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9" y="1580199"/>
            <a:ext cx="554139" cy="554139"/>
          </a:xfrm>
          <a:prstGeom prst="rect">
            <a:avLst/>
          </a:prstGeom>
        </p:spPr>
      </p:pic>
      <p:pic>
        <p:nvPicPr>
          <p:cNvPr id="9" name="Imag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55168" y="1445100"/>
            <a:ext cx="586392" cy="792088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7105341" y="3077699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solidFill>
                  <a:srgbClr val="00B0F0"/>
                </a:solidFill>
              </a:rPr>
              <a:t>PROPRIÉTAIRE</a:t>
            </a:r>
            <a:endParaRPr lang="fr-BE" dirty="0">
              <a:solidFill>
                <a:srgbClr val="00B0F0"/>
              </a:solidFill>
            </a:endParaRPr>
          </a:p>
        </p:txBody>
      </p:sp>
      <p:pic>
        <p:nvPicPr>
          <p:cNvPr id="11" name="Espace réservé du contenu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3645024"/>
            <a:ext cx="944705" cy="944705"/>
          </a:xfrm>
          <a:prstGeom prst="rect">
            <a:avLst/>
          </a:prstGeom>
        </p:spPr>
      </p:pic>
      <p:pic>
        <p:nvPicPr>
          <p:cNvPr id="12" name="Image 11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4" r="24233"/>
          <a:stretch/>
        </p:blipFill>
        <p:spPr bwMode="auto">
          <a:xfrm>
            <a:off x="6948265" y="3645024"/>
            <a:ext cx="1008111" cy="9447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2054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954"/>
            <a:ext cx="9144000" cy="649009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7504" y="44624"/>
            <a:ext cx="7997471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0" algn="ctr">
              <a:lnSpc>
                <a:spcPct val="115000"/>
              </a:lnSpc>
              <a:tabLst>
                <a:tab pos="2581910" algn="l"/>
              </a:tabLst>
            </a:pPr>
            <a:r>
              <a:rPr lang="fr-BE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HeavyCond"/>
              </a:rPr>
              <a:t>Question 2</a:t>
            </a:r>
            <a:endParaRPr lang="fr-BE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1590" algn="ctr">
              <a:lnSpc>
                <a:spcPct val="115000"/>
              </a:lnSpc>
              <a:tabLst>
                <a:tab pos="2581910" algn="l"/>
              </a:tabLst>
            </a:pPr>
            <a:r>
              <a:rPr lang="fr-BE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HeavyCond"/>
              </a:rPr>
              <a:t>En </a:t>
            </a:r>
            <a:r>
              <a:rPr lang="fr-BE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Wallonie, qui doit payer ces travaux d’entretien ou ces réparations pour maintenir en bon état le logement ?</a:t>
            </a:r>
            <a:endParaRPr lang="fr-B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Espace réservé du contenu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9" y="1652207"/>
            <a:ext cx="554139" cy="554139"/>
          </a:xfrm>
          <a:prstGeom prst="rect">
            <a:avLst/>
          </a:prstGeom>
        </p:spPr>
      </p:pic>
      <p:pic>
        <p:nvPicPr>
          <p:cNvPr id="9" name="Imag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55168" y="1517108"/>
            <a:ext cx="586392" cy="792088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7105341" y="3149707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solidFill>
                  <a:srgbClr val="00B0F0"/>
                </a:solidFill>
              </a:rPr>
              <a:t>PROPRIÉTAIRE</a:t>
            </a:r>
            <a:endParaRPr lang="fr-BE" dirty="0">
              <a:solidFill>
                <a:srgbClr val="00B0F0"/>
              </a:solidFill>
            </a:endParaRPr>
          </a:p>
        </p:txBody>
      </p:sp>
      <p:pic>
        <p:nvPicPr>
          <p:cNvPr id="11" name="Espace réservé du contenu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3717032"/>
            <a:ext cx="944705" cy="944705"/>
          </a:xfrm>
          <a:prstGeom prst="rect">
            <a:avLst/>
          </a:prstGeom>
        </p:spPr>
      </p:pic>
      <p:pic>
        <p:nvPicPr>
          <p:cNvPr id="12" name="Image 11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4" r="24233"/>
          <a:stretch/>
        </p:blipFill>
        <p:spPr bwMode="auto">
          <a:xfrm>
            <a:off x="6948265" y="3717032"/>
            <a:ext cx="1008111" cy="9447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0145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091"/>
            <a:ext cx="9144000" cy="65578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7504" y="44624"/>
            <a:ext cx="7997471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0" algn="ctr">
              <a:lnSpc>
                <a:spcPct val="115000"/>
              </a:lnSpc>
              <a:tabLst>
                <a:tab pos="2581910" algn="l"/>
              </a:tabLst>
            </a:pPr>
            <a:r>
              <a:rPr lang="fr-BE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HeavyCond"/>
              </a:rPr>
              <a:t>Question 2</a:t>
            </a:r>
            <a:endParaRPr lang="fr-BE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1590" algn="ctr">
              <a:lnSpc>
                <a:spcPct val="115000"/>
              </a:lnSpc>
              <a:tabLst>
                <a:tab pos="2581910" algn="l"/>
              </a:tabLst>
            </a:pPr>
            <a:r>
              <a:rPr lang="fr-BE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HeavyCond"/>
              </a:rPr>
              <a:t>En </a:t>
            </a:r>
            <a:r>
              <a:rPr lang="fr-BE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Wallonie, qui doit payer ces travaux d’entretien ou ces réparations pour maintenir en bon état le logement ?</a:t>
            </a:r>
            <a:endParaRPr lang="fr-B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Espace réservé du contenu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916832"/>
            <a:ext cx="693235" cy="526786"/>
          </a:xfrm>
          <a:prstGeom prst="rect">
            <a:avLst/>
          </a:prstGeom>
        </p:spPr>
      </p:pic>
      <p:pic>
        <p:nvPicPr>
          <p:cNvPr id="9" name="Imag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06817" y="1799227"/>
            <a:ext cx="526786" cy="761996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7194567" y="325241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solidFill>
                  <a:srgbClr val="028C68"/>
                </a:solidFill>
              </a:rPr>
              <a:t>LOCATAIRE</a:t>
            </a:r>
            <a:endParaRPr lang="fr-BE" dirty="0">
              <a:solidFill>
                <a:srgbClr val="028C68"/>
              </a:solidFill>
            </a:endParaRPr>
          </a:p>
        </p:txBody>
      </p:sp>
      <p:pic>
        <p:nvPicPr>
          <p:cNvPr id="11" name="Espace réservé du contenu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252" y="3667753"/>
            <a:ext cx="1088392" cy="827065"/>
          </a:xfrm>
          <a:prstGeom prst="rect">
            <a:avLst/>
          </a:prstGeom>
        </p:spPr>
      </p:pic>
      <p:pic>
        <p:nvPicPr>
          <p:cNvPr id="12" name="Image 11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4" r="24233"/>
          <a:stretch/>
        </p:blipFill>
        <p:spPr bwMode="auto">
          <a:xfrm>
            <a:off x="7057162" y="3667752"/>
            <a:ext cx="792089" cy="8270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1642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494"/>
            <a:ext cx="9144000" cy="63470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3579" y="-8803"/>
            <a:ext cx="7997471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0" algn="ctr">
              <a:lnSpc>
                <a:spcPct val="115000"/>
              </a:lnSpc>
              <a:tabLst>
                <a:tab pos="2581910" algn="l"/>
              </a:tabLst>
            </a:pPr>
            <a:r>
              <a:rPr lang="fr-BE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HeavyCond"/>
              </a:rPr>
              <a:t>Question 2</a:t>
            </a:r>
            <a:endParaRPr lang="fr-BE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1590" algn="ctr">
              <a:lnSpc>
                <a:spcPct val="115000"/>
              </a:lnSpc>
              <a:tabLst>
                <a:tab pos="2581910" algn="l"/>
              </a:tabLst>
            </a:pPr>
            <a:r>
              <a:rPr lang="fr-BE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HeavyCond"/>
              </a:rPr>
              <a:t>En </a:t>
            </a:r>
            <a:r>
              <a:rPr lang="fr-BE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Wallonie, qui doit payer ces travaux d’entretien ou ces réparations pour maintenir en bon état le logement ?</a:t>
            </a:r>
            <a:endParaRPr lang="fr-B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Espace réservé du contenu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9" y="1580199"/>
            <a:ext cx="554139" cy="554139"/>
          </a:xfrm>
          <a:prstGeom prst="rect">
            <a:avLst/>
          </a:prstGeom>
        </p:spPr>
      </p:pic>
      <p:pic>
        <p:nvPicPr>
          <p:cNvPr id="9" name="Imag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55168" y="1445100"/>
            <a:ext cx="586392" cy="792088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7105341" y="3077699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solidFill>
                  <a:srgbClr val="00B0F0"/>
                </a:solidFill>
              </a:rPr>
              <a:t>PROPRIÉTAIRE</a:t>
            </a:r>
            <a:endParaRPr lang="fr-BE" dirty="0">
              <a:solidFill>
                <a:srgbClr val="00B0F0"/>
              </a:solidFill>
            </a:endParaRPr>
          </a:p>
        </p:txBody>
      </p:sp>
      <p:pic>
        <p:nvPicPr>
          <p:cNvPr id="11" name="Espace réservé du contenu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3645024"/>
            <a:ext cx="944705" cy="944705"/>
          </a:xfrm>
          <a:prstGeom prst="rect">
            <a:avLst/>
          </a:prstGeom>
        </p:spPr>
      </p:pic>
      <p:pic>
        <p:nvPicPr>
          <p:cNvPr id="12" name="Image 11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4" r="24233"/>
          <a:stretch/>
        </p:blipFill>
        <p:spPr bwMode="auto">
          <a:xfrm>
            <a:off x="6948265" y="3645024"/>
            <a:ext cx="1008111" cy="9447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8521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r="1176"/>
          <a:stretch/>
        </p:blipFill>
        <p:spPr>
          <a:xfrm>
            <a:off x="-1" y="237148"/>
            <a:ext cx="9198283" cy="65762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7504" y="44624"/>
            <a:ext cx="7997471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0" algn="ctr">
              <a:lnSpc>
                <a:spcPct val="115000"/>
              </a:lnSpc>
              <a:tabLst>
                <a:tab pos="2581910" algn="l"/>
              </a:tabLst>
            </a:pPr>
            <a:r>
              <a:rPr lang="fr-BE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HeavyCond"/>
              </a:rPr>
              <a:t>Question 2</a:t>
            </a:r>
            <a:endParaRPr lang="fr-BE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1590" algn="ctr">
              <a:lnSpc>
                <a:spcPct val="115000"/>
              </a:lnSpc>
              <a:tabLst>
                <a:tab pos="2581910" algn="l"/>
              </a:tabLst>
            </a:pPr>
            <a:r>
              <a:rPr lang="fr-BE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HeavyCond"/>
              </a:rPr>
              <a:t>En </a:t>
            </a:r>
            <a:r>
              <a:rPr lang="fr-BE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Wallonie, qui doit payer ces travaux d’entretien ou ces réparations pour maintenir en bon état le logement ?</a:t>
            </a:r>
            <a:endParaRPr lang="fr-B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Espace réservé du contenu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516" y="1822095"/>
            <a:ext cx="693235" cy="526786"/>
          </a:xfrm>
          <a:prstGeom prst="rect">
            <a:avLst/>
          </a:prstGeom>
        </p:spPr>
      </p:pic>
      <p:pic>
        <p:nvPicPr>
          <p:cNvPr id="9" name="Imag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69925" y="1704490"/>
            <a:ext cx="526786" cy="761996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7157675" y="3157681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solidFill>
                  <a:srgbClr val="028C68"/>
                </a:solidFill>
              </a:rPr>
              <a:t>LOCATAIRE</a:t>
            </a:r>
            <a:endParaRPr lang="fr-BE" dirty="0">
              <a:solidFill>
                <a:srgbClr val="028C68"/>
              </a:solidFill>
            </a:endParaRPr>
          </a:p>
        </p:txBody>
      </p:sp>
      <p:pic>
        <p:nvPicPr>
          <p:cNvPr id="11" name="Espace réservé du contenu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573016"/>
            <a:ext cx="1088392" cy="827065"/>
          </a:xfrm>
          <a:prstGeom prst="rect">
            <a:avLst/>
          </a:prstGeom>
        </p:spPr>
      </p:pic>
      <p:pic>
        <p:nvPicPr>
          <p:cNvPr id="12" name="Image 11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4" r="24233"/>
          <a:stretch/>
        </p:blipFill>
        <p:spPr bwMode="auto">
          <a:xfrm>
            <a:off x="7020270" y="3573015"/>
            <a:ext cx="792089" cy="8270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3314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" r="2733"/>
          <a:stretch/>
        </p:blipFill>
        <p:spPr>
          <a:xfrm>
            <a:off x="0" y="44624"/>
            <a:ext cx="9108504" cy="67460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992" y="0"/>
            <a:ext cx="7997471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0" algn="ctr">
              <a:lnSpc>
                <a:spcPct val="115000"/>
              </a:lnSpc>
              <a:tabLst>
                <a:tab pos="2581910" algn="l"/>
              </a:tabLst>
            </a:pPr>
            <a:r>
              <a:rPr lang="fr-BE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HeavyCond"/>
              </a:rPr>
              <a:t>Question 2</a:t>
            </a:r>
            <a:endParaRPr lang="fr-BE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1590" algn="ctr">
              <a:lnSpc>
                <a:spcPct val="115000"/>
              </a:lnSpc>
              <a:tabLst>
                <a:tab pos="2581910" algn="l"/>
              </a:tabLst>
            </a:pPr>
            <a:r>
              <a:rPr lang="fr-BE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HeavyCond"/>
              </a:rPr>
              <a:t>En </a:t>
            </a:r>
            <a:r>
              <a:rPr lang="fr-BE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Wallonie, qui doit payer ces travaux d’entretien ou ces réparations pour maintenir en bon état le logement ?</a:t>
            </a:r>
            <a:endParaRPr lang="fr-B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Espace réservé du contenu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524" y="1894103"/>
            <a:ext cx="693235" cy="526786"/>
          </a:xfrm>
          <a:prstGeom prst="rect">
            <a:avLst/>
          </a:prstGeom>
        </p:spPr>
      </p:pic>
      <p:pic>
        <p:nvPicPr>
          <p:cNvPr id="9" name="Imag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41933" y="1776498"/>
            <a:ext cx="526786" cy="761996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7229683" y="3229689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solidFill>
                  <a:srgbClr val="028C68"/>
                </a:solidFill>
              </a:rPr>
              <a:t>LOCATAIRE</a:t>
            </a:r>
            <a:endParaRPr lang="fr-BE" dirty="0">
              <a:solidFill>
                <a:srgbClr val="028C68"/>
              </a:solidFill>
            </a:endParaRPr>
          </a:p>
        </p:txBody>
      </p:sp>
      <p:pic>
        <p:nvPicPr>
          <p:cNvPr id="11" name="Espace réservé du contenu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645024"/>
            <a:ext cx="1088392" cy="827065"/>
          </a:xfrm>
          <a:prstGeom prst="rect">
            <a:avLst/>
          </a:prstGeom>
        </p:spPr>
      </p:pic>
      <p:pic>
        <p:nvPicPr>
          <p:cNvPr id="12" name="Image 11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4" r="24233"/>
          <a:stretch/>
        </p:blipFill>
        <p:spPr bwMode="auto">
          <a:xfrm>
            <a:off x="7092278" y="3645023"/>
            <a:ext cx="792089" cy="8270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4502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" r="1176"/>
          <a:stretch/>
        </p:blipFill>
        <p:spPr>
          <a:xfrm>
            <a:off x="35495" y="548680"/>
            <a:ext cx="9098165" cy="5904656"/>
          </a:xfrm>
          <a:prstGeom prst="rect">
            <a:avLst/>
          </a:prstGeom>
        </p:spPr>
      </p:pic>
      <p:pic>
        <p:nvPicPr>
          <p:cNvPr id="7" name="Espace réservé du contenu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048" y="2560569"/>
            <a:ext cx="544394" cy="544394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94795" y="2411710"/>
            <a:ext cx="544395" cy="842111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7265024" y="4343825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solidFill>
                  <a:srgbClr val="00B0F0"/>
                </a:solidFill>
              </a:rPr>
              <a:t>PROPRIÉTAIRE</a:t>
            </a:r>
            <a:endParaRPr lang="fr-BE" dirty="0">
              <a:solidFill>
                <a:srgbClr val="00B0F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904984" y="432540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ET</a:t>
            </a:r>
            <a:endParaRPr lang="fr-B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504" y="44624"/>
            <a:ext cx="7997471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0" algn="ctr">
              <a:lnSpc>
                <a:spcPct val="115000"/>
              </a:lnSpc>
              <a:tabLst>
                <a:tab pos="2581910" algn="l"/>
              </a:tabLst>
            </a:pPr>
            <a:r>
              <a:rPr lang="fr-BE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HeavyCond"/>
              </a:rPr>
              <a:t>Question 2</a:t>
            </a:r>
            <a:endParaRPr lang="fr-BE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1590" algn="ctr">
              <a:lnSpc>
                <a:spcPct val="115000"/>
              </a:lnSpc>
              <a:tabLst>
                <a:tab pos="2581910" algn="l"/>
              </a:tabLst>
            </a:pPr>
            <a:r>
              <a:rPr lang="fr-BE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HeavyCond"/>
              </a:rPr>
              <a:t>En </a:t>
            </a:r>
            <a:r>
              <a:rPr lang="fr-BE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Wallonie, qui doit payer ces travaux d’entretien ou ces réparations pour maintenir en bon état le logement ?</a:t>
            </a:r>
            <a:endParaRPr lang="fr-B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Espace réservé du contenu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524" y="1966111"/>
            <a:ext cx="693235" cy="526786"/>
          </a:xfrm>
          <a:prstGeom prst="rect">
            <a:avLst/>
          </a:prstGeom>
        </p:spPr>
      </p:pic>
      <p:pic>
        <p:nvPicPr>
          <p:cNvPr id="13" name="Image 1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41933" y="1848506"/>
            <a:ext cx="526786" cy="761996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7102896" y="3218523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solidFill>
                  <a:srgbClr val="028C68"/>
                </a:solidFill>
              </a:rPr>
              <a:t>LOCATAIRE</a:t>
            </a:r>
            <a:endParaRPr lang="fr-BE" dirty="0">
              <a:solidFill>
                <a:srgbClr val="028C68"/>
              </a:solidFill>
            </a:endParaRPr>
          </a:p>
        </p:txBody>
      </p:sp>
      <p:pic>
        <p:nvPicPr>
          <p:cNvPr id="15" name="Espace réservé du contenu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7" y="3535191"/>
            <a:ext cx="1088392" cy="827065"/>
          </a:xfrm>
          <a:prstGeom prst="rect">
            <a:avLst/>
          </a:prstGeom>
        </p:spPr>
      </p:pic>
      <p:pic>
        <p:nvPicPr>
          <p:cNvPr id="16" name="Image 15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4" r="24233"/>
          <a:stretch/>
        </p:blipFill>
        <p:spPr bwMode="auto">
          <a:xfrm>
            <a:off x="7092277" y="3535190"/>
            <a:ext cx="792089" cy="8270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Espace réservé du contenu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121" y="4638540"/>
            <a:ext cx="944705" cy="944705"/>
          </a:xfrm>
          <a:prstGeom prst="rect">
            <a:avLst/>
          </a:prstGeom>
        </p:spPr>
      </p:pic>
      <p:pic>
        <p:nvPicPr>
          <p:cNvPr id="21" name="Image 20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4" r="24233"/>
          <a:stretch/>
        </p:blipFill>
        <p:spPr bwMode="auto">
          <a:xfrm>
            <a:off x="7053010" y="4638540"/>
            <a:ext cx="1008111" cy="9447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272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r="2794"/>
          <a:stretch/>
        </p:blipFill>
        <p:spPr>
          <a:xfrm>
            <a:off x="17251" y="627330"/>
            <a:ext cx="9091253" cy="58980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7504" y="44624"/>
            <a:ext cx="7997471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0" algn="ctr">
              <a:lnSpc>
                <a:spcPct val="115000"/>
              </a:lnSpc>
              <a:tabLst>
                <a:tab pos="2581910" algn="l"/>
              </a:tabLst>
            </a:pPr>
            <a:r>
              <a:rPr lang="fr-BE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HeavyCond"/>
              </a:rPr>
              <a:t>Question 2</a:t>
            </a:r>
            <a:endParaRPr lang="fr-BE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1590" algn="ctr">
              <a:lnSpc>
                <a:spcPct val="115000"/>
              </a:lnSpc>
              <a:tabLst>
                <a:tab pos="2581910" algn="l"/>
              </a:tabLst>
            </a:pPr>
            <a:r>
              <a:rPr lang="fr-BE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HeavyCond"/>
              </a:rPr>
              <a:t>En </a:t>
            </a:r>
            <a:r>
              <a:rPr lang="fr-BE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Wallonie, qui doit payer ces travaux d’entretien ou ces réparations pour maintenir en bon état le logement ?</a:t>
            </a:r>
            <a:endParaRPr lang="fr-B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Espace réservé du contenu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2132856"/>
            <a:ext cx="693235" cy="526786"/>
          </a:xfrm>
          <a:prstGeom prst="rect">
            <a:avLst/>
          </a:prstGeom>
        </p:spPr>
      </p:pic>
      <p:pic>
        <p:nvPicPr>
          <p:cNvPr id="9" name="Imag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78825" y="2015251"/>
            <a:ext cx="526786" cy="761996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7266575" y="346844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solidFill>
                  <a:srgbClr val="028C68"/>
                </a:solidFill>
              </a:rPr>
              <a:t>LOCATAIRE</a:t>
            </a:r>
            <a:endParaRPr lang="fr-BE" dirty="0">
              <a:solidFill>
                <a:srgbClr val="028C68"/>
              </a:solidFill>
            </a:endParaRPr>
          </a:p>
        </p:txBody>
      </p:sp>
      <p:pic>
        <p:nvPicPr>
          <p:cNvPr id="11" name="Espace réservé du contenu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260" y="3883777"/>
            <a:ext cx="1088392" cy="827065"/>
          </a:xfrm>
          <a:prstGeom prst="rect">
            <a:avLst/>
          </a:prstGeom>
        </p:spPr>
      </p:pic>
      <p:pic>
        <p:nvPicPr>
          <p:cNvPr id="12" name="Image 11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4" r="24233"/>
          <a:stretch/>
        </p:blipFill>
        <p:spPr bwMode="auto">
          <a:xfrm>
            <a:off x="7129170" y="3883776"/>
            <a:ext cx="792089" cy="8270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8338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639"/>
            <a:ext cx="9144000" cy="650872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7504" y="44624"/>
            <a:ext cx="7997471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0" algn="ctr">
              <a:lnSpc>
                <a:spcPct val="115000"/>
              </a:lnSpc>
              <a:tabLst>
                <a:tab pos="2581910" algn="l"/>
              </a:tabLst>
            </a:pPr>
            <a:r>
              <a:rPr lang="fr-BE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HeavyCond"/>
              </a:rPr>
              <a:t>Question 2</a:t>
            </a:r>
            <a:endParaRPr lang="fr-BE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1590" algn="ctr">
              <a:lnSpc>
                <a:spcPct val="115000"/>
              </a:lnSpc>
              <a:tabLst>
                <a:tab pos="2581910" algn="l"/>
              </a:tabLst>
            </a:pPr>
            <a:r>
              <a:rPr lang="fr-BE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HeavyCond"/>
              </a:rPr>
              <a:t>En </a:t>
            </a:r>
            <a:r>
              <a:rPr lang="fr-BE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Wallonie, qui doit payer ces travaux d’entretien ou ces réparations pour maintenir en bon état le logement ?</a:t>
            </a:r>
            <a:endParaRPr lang="fr-B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Espace réservé du contenu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844824"/>
            <a:ext cx="693235" cy="526786"/>
          </a:xfrm>
          <a:prstGeom prst="rect">
            <a:avLst/>
          </a:prstGeom>
        </p:spPr>
      </p:pic>
      <p:pic>
        <p:nvPicPr>
          <p:cNvPr id="9" name="Imag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06817" y="1727219"/>
            <a:ext cx="526786" cy="761996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7194567" y="318041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solidFill>
                  <a:srgbClr val="028C68"/>
                </a:solidFill>
              </a:rPr>
              <a:t>LOCATAIRE</a:t>
            </a:r>
            <a:endParaRPr lang="fr-BE" dirty="0">
              <a:solidFill>
                <a:srgbClr val="028C68"/>
              </a:solidFill>
            </a:endParaRPr>
          </a:p>
        </p:txBody>
      </p:sp>
      <p:pic>
        <p:nvPicPr>
          <p:cNvPr id="11" name="Espace réservé du contenu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252" y="3595745"/>
            <a:ext cx="1088392" cy="827065"/>
          </a:xfrm>
          <a:prstGeom prst="rect">
            <a:avLst/>
          </a:prstGeom>
        </p:spPr>
      </p:pic>
      <p:pic>
        <p:nvPicPr>
          <p:cNvPr id="12" name="Image 11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4" r="24233"/>
          <a:stretch/>
        </p:blipFill>
        <p:spPr bwMode="auto">
          <a:xfrm>
            <a:off x="7057162" y="3595744"/>
            <a:ext cx="792089" cy="8270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5828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" r="1963"/>
          <a:stretch/>
        </p:blipFill>
        <p:spPr>
          <a:xfrm>
            <a:off x="0" y="171732"/>
            <a:ext cx="9144000" cy="66862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7504" y="44624"/>
            <a:ext cx="7997471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0" algn="ctr">
              <a:lnSpc>
                <a:spcPct val="115000"/>
              </a:lnSpc>
              <a:tabLst>
                <a:tab pos="2581910" algn="l"/>
              </a:tabLst>
            </a:pPr>
            <a:r>
              <a:rPr lang="fr-BE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HeavyCond"/>
              </a:rPr>
              <a:t>Question 2</a:t>
            </a:r>
            <a:endParaRPr lang="fr-BE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1590" algn="ctr">
              <a:lnSpc>
                <a:spcPct val="115000"/>
              </a:lnSpc>
              <a:tabLst>
                <a:tab pos="2581910" algn="l"/>
              </a:tabLst>
            </a:pPr>
            <a:r>
              <a:rPr lang="fr-BE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HeavyCond"/>
              </a:rPr>
              <a:t>En </a:t>
            </a:r>
            <a:r>
              <a:rPr lang="fr-BE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Wallonie, qui doit payer ces travaux d’entretien ou ces réparations pour maintenir en bon état le logement ?</a:t>
            </a:r>
            <a:endParaRPr lang="fr-B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Espace réservé du contenu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198" y="1710013"/>
            <a:ext cx="554139" cy="554139"/>
          </a:xfrm>
          <a:prstGeom prst="rect">
            <a:avLst/>
          </a:prstGeom>
        </p:spPr>
      </p:pic>
      <p:pic>
        <p:nvPicPr>
          <p:cNvPr id="14" name="Image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78957" y="1574914"/>
            <a:ext cx="586392" cy="792088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7105341" y="3077699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solidFill>
                  <a:srgbClr val="00B0F0"/>
                </a:solidFill>
              </a:rPr>
              <a:t>PROPRIÉTAIRE</a:t>
            </a:r>
            <a:endParaRPr lang="fr-BE" dirty="0">
              <a:solidFill>
                <a:srgbClr val="00B0F0"/>
              </a:solidFill>
            </a:endParaRPr>
          </a:p>
        </p:txBody>
      </p:sp>
      <p:pic>
        <p:nvPicPr>
          <p:cNvPr id="16" name="Espace réservé du contenu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3574139"/>
            <a:ext cx="944705" cy="944705"/>
          </a:xfrm>
          <a:prstGeom prst="rect">
            <a:avLst/>
          </a:prstGeom>
        </p:spPr>
      </p:pic>
      <p:pic>
        <p:nvPicPr>
          <p:cNvPr id="17" name="Image 16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4" r="24233"/>
          <a:stretch/>
        </p:blipFill>
        <p:spPr bwMode="auto">
          <a:xfrm>
            <a:off x="7105341" y="3574139"/>
            <a:ext cx="923043" cy="9447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3660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772816"/>
            <a:ext cx="2678070" cy="2592288"/>
          </a:xfrm>
        </p:spPr>
      </p:pic>
      <p:pic>
        <p:nvPicPr>
          <p:cNvPr id="7" name="Espace réservé du contenu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18" y="1653362"/>
            <a:ext cx="2592288" cy="2999774"/>
          </a:xfrm>
        </p:spPr>
      </p:pic>
      <p:sp>
        <p:nvSpPr>
          <p:cNvPr id="9" name="Rectangle 8"/>
          <p:cNvSpPr/>
          <p:nvPr/>
        </p:nvSpPr>
        <p:spPr>
          <a:xfrm>
            <a:off x="501045" y="4725144"/>
            <a:ext cx="32068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000" b="1" dirty="0"/>
              <a:t>Icône </a:t>
            </a:r>
            <a:r>
              <a:rPr lang="fr-BE" sz="2000" b="1" dirty="0" smtClean="0"/>
              <a:t>d’un immeuble à appartements</a:t>
            </a:r>
          </a:p>
          <a:p>
            <a:r>
              <a:rPr lang="fr-BE" sz="2000" b="1" dirty="0" smtClean="0"/>
              <a:t>(</a:t>
            </a:r>
            <a:r>
              <a:rPr lang="fr-BE" sz="2000" b="1" dirty="0"/>
              <a:t>logement privé ou social)</a:t>
            </a:r>
            <a:r>
              <a:rPr lang="fr-BE" b="1" dirty="0"/>
              <a:t> </a:t>
            </a:r>
            <a:r>
              <a:rPr lang="fr-BE" dirty="0"/>
              <a:t> 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92080" y="4653136"/>
            <a:ext cx="34198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000" b="1" dirty="0"/>
              <a:t>Icône </a:t>
            </a:r>
            <a:r>
              <a:rPr lang="fr-BE" sz="2000" b="1" dirty="0" smtClean="0"/>
              <a:t>d’une </a:t>
            </a:r>
            <a:r>
              <a:rPr lang="fr-BE" sz="2000" b="1" dirty="0"/>
              <a:t>maison individuelle </a:t>
            </a:r>
            <a:r>
              <a:rPr lang="fr-BE" sz="2000" b="1" dirty="0" smtClean="0"/>
              <a:t>(</a:t>
            </a:r>
            <a:r>
              <a:rPr lang="fr-BE" sz="2000" b="1" dirty="0"/>
              <a:t>logement privé ou social)</a:t>
            </a:r>
            <a:r>
              <a:rPr lang="fr-BE" sz="2000" dirty="0"/>
              <a:t> </a:t>
            </a:r>
            <a:r>
              <a:rPr lang="fr-BE" dirty="0"/>
              <a:t>	 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23528" y="6309320"/>
            <a:ext cx="57606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800" dirty="0" smtClean="0"/>
              <a:t>Source des images : </a:t>
            </a:r>
            <a:r>
              <a:rPr lang="fr-BE" sz="800" dirty="0" err="1" smtClean="0"/>
              <a:t>Pixabay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33210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352"/>
            <a:ext cx="9144000" cy="646329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7504" y="44624"/>
            <a:ext cx="7997471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0" algn="ctr">
              <a:lnSpc>
                <a:spcPct val="115000"/>
              </a:lnSpc>
              <a:tabLst>
                <a:tab pos="2581910" algn="l"/>
              </a:tabLst>
            </a:pPr>
            <a:r>
              <a:rPr lang="fr-BE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HeavyCond"/>
              </a:rPr>
              <a:t>Question 2</a:t>
            </a:r>
            <a:endParaRPr lang="fr-BE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1590" algn="ctr">
              <a:lnSpc>
                <a:spcPct val="115000"/>
              </a:lnSpc>
              <a:tabLst>
                <a:tab pos="2581910" algn="l"/>
              </a:tabLst>
            </a:pPr>
            <a:r>
              <a:rPr lang="fr-BE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HeavyCond"/>
              </a:rPr>
              <a:t>En </a:t>
            </a:r>
            <a:r>
              <a:rPr lang="fr-BE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Wallonie, qui doit payer ces travaux d’entretien ou ces réparations pour maintenir en bon état le logement ?</a:t>
            </a:r>
            <a:endParaRPr lang="fr-B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Espace réservé du contenu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844824"/>
            <a:ext cx="693235" cy="526786"/>
          </a:xfrm>
          <a:prstGeom prst="rect">
            <a:avLst/>
          </a:prstGeom>
        </p:spPr>
      </p:pic>
      <p:pic>
        <p:nvPicPr>
          <p:cNvPr id="9" name="Imag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34809" y="1727219"/>
            <a:ext cx="526786" cy="761996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7122559" y="318041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solidFill>
                  <a:srgbClr val="028C68"/>
                </a:solidFill>
              </a:rPr>
              <a:t>LOCATAIRE</a:t>
            </a:r>
            <a:endParaRPr lang="fr-BE" dirty="0">
              <a:solidFill>
                <a:srgbClr val="028C68"/>
              </a:solidFill>
            </a:endParaRPr>
          </a:p>
        </p:txBody>
      </p:sp>
      <p:pic>
        <p:nvPicPr>
          <p:cNvPr id="11" name="Espace réservé du contenu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463" y="3605549"/>
            <a:ext cx="1088392" cy="827065"/>
          </a:xfrm>
          <a:prstGeom prst="rect">
            <a:avLst/>
          </a:prstGeom>
        </p:spPr>
      </p:pic>
      <p:pic>
        <p:nvPicPr>
          <p:cNvPr id="12" name="Image 11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4" r="24233"/>
          <a:stretch/>
        </p:blipFill>
        <p:spPr bwMode="auto">
          <a:xfrm>
            <a:off x="7020272" y="3605549"/>
            <a:ext cx="768190" cy="8270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601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695"/>
            <a:ext cx="9144000" cy="6340609"/>
          </a:xfrm>
          <a:prstGeom prst="rect">
            <a:avLst/>
          </a:prstGeom>
        </p:spPr>
      </p:pic>
      <p:pic>
        <p:nvPicPr>
          <p:cNvPr id="4" name="Espace réservé du contenu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399" y="1957182"/>
            <a:ext cx="546509" cy="546509"/>
          </a:xfrm>
          <a:prstGeom prst="rect">
            <a:avLst/>
          </a:prstGeom>
        </p:spPr>
      </p:pic>
      <p:pic>
        <p:nvPicPr>
          <p:cNvPr id="5" name="Imag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67096" y="1798388"/>
            <a:ext cx="546510" cy="86409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7504" y="44624"/>
            <a:ext cx="7997471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0" algn="ctr">
              <a:lnSpc>
                <a:spcPct val="115000"/>
              </a:lnSpc>
              <a:tabLst>
                <a:tab pos="2581910" algn="l"/>
              </a:tabLst>
            </a:pPr>
            <a:r>
              <a:rPr lang="fr-BE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HeavyCond"/>
              </a:rPr>
              <a:t>Question 2</a:t>
            </a:r>
            <a:endParaRPr lang="fr-BE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1590" algn="ctr">
              <a:lnSpc>
                <a:spcPct val="115000"/>
              </a:lnSpc>
              <a:tabLst>
                <a:tab pos="2581910" algn="l"/>
              </a:tabLst>
            </a:pPr>
            <a:r>
              <a:rPr lang="fr-BE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HeavyCond"/>
              </a:rPr>
              <a:t>En </a:t>
            </a:r>
            <a:r>
              <a:rPr lang="fr-BE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Wallonie, qui doit payer ces travaux d’entretien ou ces réparations pour maintenir en bon état le logement ?</a:t>
            </a:r>
            <a:endParaRPr lang="fr-B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092280" y="321297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solidFill>
                  <a:srgbClr val="028C68"/>
                </a:solidFill>
              </a:rPr>
              <a:t>LOCATAIRE</a:t>
            </a:r>
            <a:endParaRPr lang="fr-BE" dirty="0">
              <a:solidFill>
                <a:srgbClr val="028C68"/>
              </a:solidFill>
            </a:endParaRPr>
          </a:p>
        </p:txBody>
      </p:sp>
      <p:pic>
        <p:nvPicPr>
          <p:cNvPr id="11" name="Espace réservé du contenu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965" y="3628311"/>
            <a:ext cx="1088392" cy="827065"/>
          </a:xfrm>
          <a:prstGeom prst="rect">
            <a:avLst/>
          </a:prstGeom>
        </p:spPr>
      </p:pic>
      <p:pic>
        <p:nvPicPr>
          <p:cNvPr id="12" name="Image 11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4" r="24233"/>
          <a:stretch/>
        </p:blipFill>
        <p:spPr bwMode="auto">
          <a:xfrm>
            <a:off x="6954875" y="3628310"/>
            <a:ext cx="792089" cy="8270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1579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r="1963"/>
          <a:stretch/>
        </p:blipFill>
        <p:spPr>
          <a:xfrm>
            <a:off x="64016" y="253313"/>
            <a:ext cx="8999254" cy="656006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7504" y="44624"/>
            <a:ext cx="7997471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0" algn="ctr">
              <a:lnSpc>
                <a:spcPct val="115000"/>
              </a:lnSpc>
              <a:tabLst>
                <a:tab pos="2581910" algn="l"/>
              </a:tabLst>
            </a:pPr>
            <a:r>
              <a:rPr lang="fr-BE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HeavyCond"/>
              </a:rPr>
              <a:t>Question 2</a:t>
            </a:r>
            <a:endParaRPr lang="fr-BE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1590" algn="ctr">
              <a:lnSpc>
                <a:spcPct val="115000"/>
              </a:lnSpc>
              <a:tabLst>
                <a:tab pos="2581910" algn="l"/>
              </a:tabLst>
            </a:pPr>
            <a:r>
              <a:rPr lang="fr-BE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HeavyCond"/>
              </a:rPr>
              <a:t>En </a:t>
            </a:r>
            <a:r>
              <a:rPr lang="fr-BE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Wallonie, qui doit payer ces travaux d’entretien ou ces réparations pour maintenir en bon état le logement ?</a:t>
            </a:r>
            <a:endParaRPr lang="fr-B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Espace réservé du contenu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524" y="1894103"/>
            <a:ext cx="693235" cy="526786"/>
          </a:xfrm>
          <a:prstGeom prst="rect">
            <a:avLst/>
          </a:prstGeom>
        </p:spPr>
      </p:pic>
      <p:pic>
        <p:nvPicPr>
          <p:cNvPr id="9" name="Imag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41933" y="1776498"/>
            <a:ext cx="526786" cy="761996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7229683" y="3229689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solidFill>
                  <a:srgbClr val="028C68"/>
                </a:solidFill>
              </a:rPr>
              <a:t>LOCATAIRE</a:t>
            </a:r>
            <a:endParaRPr lang="fr-BE" dirty="0">
              <a:solidFill>
                <a:srgbClr val="028C68"/>
              </a:solidFill>
            </a:endParaRPr>
          </a:p>
        </p:txBody>
      </p:sp>
      <p:pic>
        <p:nvPicPr>
          <p:cNvPr id="11" name="Espace réservé du contenu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645024"/>
            <a:ext cx="1088392" cy="827065"/>
          </a:xfrm>
          <a:prstGeom prst="rect">
            <a:avLst/>
          </a:prstGeom>
        </p:spPr>
      </p:pic>
      <p:pic>
        <p:nvPicPr>
          <p:cNvPr id="12" name="Image 11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4" r="24233"/>
          <a:stretch/>
        </p:blipFill>
        <p:spPr bwMode="auto">
          <a:xfrm>
            <a:off x="7092278" y="3645023"/>
            <a:ext cx="792089" cy="8270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9295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117"/>
            <a:ext cx="9144000" cy="63617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7504" y="44624"/>
            <a:ext cx="7997471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0" algn="ctr">
              <a:lnSpc>
                <a:spcPct val="115000"/>
              </a:lnSpc>
              <a:tabLst>
                <a:tab pos="2581910" algn="l"/>
              </a:tabLst>
            </a:pPr>
            <a:r>
              <a:rPr lang="fr-BE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HeavyCond"/>
              </a:rPr>
              <a:t>Question 2</a:t>
            </a:r>
            <a:endParaRPr lang="fr-BE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1590" algn="ctr">
              <a:lnSpc>
                <a:spcPct val="115000"/>
              </a:lnSpc>
              <a:tabLst>
                <a:tab pos="2581910" algn="l"/>
              </a:tabLst>
            </a:pPr>
            <a:r>
              <a:rPr lang="fr-BE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HeavyCond"/>
              </a:rPr>
              <a:t>En </a:t>
            </a:r>
            <a:r>
              <a:rPr lang="fr-BE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Wallonie, qui doit payer ces travaux d’entretien ou ces réparations pour maintenir en bon état le logement ?</a:t>
            </a:r>
            <a:endParaRPr lang="fr-B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Espace réservé du contenu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794" y="1901887"/>
            <a:ext cx="546509" cy="546509"/>
          </a:xfrm>
          <a:prstGeom prst="rect">
            <a:avLst/>
          </a:prstGeom>
        </p:spPr>
      </p:pic>
      <p:pic>
        <p:nvPicPr>
          <p:cNvPr id="9" name="Imag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32491" y="1743093"/>
            <a:ext cx="546510" cy="86409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7157675" y="3157681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solidFill>
                  <a:srgbClr val="028C68"/>
                </a:solidFill>
              </a:rPr>
              <a:t>LOCATAIRE</a:t>
            </a:r>
            <a:endParaRPr lang="fr-BE" dirty="0">
              <a:solidFill>
                <a:srgbClr val="028C68"/>
              </a:solidFill>
            </a:endParaRPr>
          </a:p>
        </p:txBody>
      </p:sp>
      <p:pic>
        <p:nvPicPr>
          <p:cNvPr id="11" name="Espace réservé du contenu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59" y="3573015"/>
            <a:ext cx="1088392" cy="827065"/>
          </a:xfrm>
          <a:prstGeom prst="rect">
            <a:avLst/>
          </a:prstGeom>
        </p:spPr>
      </p:pic>
      <p:pic>
        <p:nvPicPr>
          <p:cNvPr id="12" name="Image 11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4" r="24233"/>
          <a:stretch/>
        </p:blipFill>
        <p:spPr bwMode="auto">
          <a:xfrm>
            <a:off x="7092280" y="3573015"/>
            <a:ext cx="720079" cy="8270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0091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974"/>
            <a:ext cx="9144000" cy="643405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7504" y="44624"/>
            <a:ext cx="7997471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0" algn="ctr">
              <a:lnSpc>
                <a:spcPct val="115000"/>
              </a:lnSpc>
              <a:tabLst>
                <a:tab pos="2581910" algn="l"/>
              </a:tabLst>
            </a:pPr>
            <a:r>
              <a:rPr lang="fr-BE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HeavyCond"/>
              </a:rPr>
              <a:t>Question 2</a:t>
            </a:r>
            <a:endParaRPr lang="fr-BE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1590" algn="ctr">
              <a:lnSpc>
                <a:spcPct val="115000"/>
              </a:lnSpc>
              <a:tabLst>
                <a:tab pos="2581910" algn="l"/>
              </a:tabLst>
            </a:pPr>
            <a:r>
              <a:rPr lang="fr-BE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HeavyCond"/>
              </a:rPr>
              <a:t>En </a:t>
            </a:r>
            <a:r>
              <a:rPr lang="fr-BE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Wallonie, qui doit payer ces travaux d’entretien ou ces réparations pour maintenir en bon état le logement ?</a:t>
            </a:r>
            <a:endParaRPr lang="fr-B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Espace réservé du contenu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9" y="1724215"/>
            <a:ext cx="554139" cy="554139"/>
          </a:xfrm>
          <a:prstGeom prst="rect">
            <a:avLst/>
          </a:prstGeom>
        </p:spPr>
      </p:pic>
      <p:pic>
        <p:nvPicPr>
          <p:cNvPr id="9" name="Imag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55168" y="1589116"/>
            <a:ext cx="586392" cy="792088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7105341" y="3221715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solidFill>
                  <a:srgbClr val="00B0F0"/>
                </a:solidFill>
              </a:rPr>
              <a:t>PROPRIÉTAIRE</a:t>
            </a:r>
            <a:endParaRPr lang="fr-BE" dirty="0">
              <a:solidFill>
                <a:srgbClr val="00B0F0"/>
              </a:solidFill>
            </a:endParaRPr>
          </a:p>
        </p:txBody>
      </p:sp>
      <p:pic>
        <p:nvPicPr>
          <p:cNvPr id="11" name="Espace réservé du contenu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3789040"/>
            <a:ext cx="944705" cy="944705"/>
          </a:xfrm>
          <a:prstGeom prst="rect">
            <a:avLst/>
          </a:prstGeom>
        </p:spPr>
      </p:pic>
      <p:pic>
        <p:nvPicPr>
          <p:cNvPr id="12" name="Image 11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4" r="24233"/>
          <a:stretch/>
        </p:blipFill>
        <p:spPr bwMode="auto">
          <a:xfrm>
            <a:off x="7020272" y="3789040"/>
            <a:ext cx="936104" cy="9447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7909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829"/>
            <a:ext cx="9144000" cy="63323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7504" y="44624"/>
            <a:ext cx="7997471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0" algn="ctr">
              <a:lnSpc>
                <a:spcPct val="115000"/>
              </a:lnSpc>
              <a:tabLst>
                <a:tab pos="2581910" algn="l"/>
              </a:tabLst>
            </a:pPr>
            <a:r>
              <a:rPr lang="fr-BE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HeavyCond"/>
              </a:rPr>
              <a:t>Question 2</a:t>
            </a:r>
            <a:endParaRPr lang="fr-BE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1590" algn="ctr">
              <a:lnSpc>
                <a:spcPct val="115000"/>
              </a:lnSpc>
              <a:tabLst>
                <a:tab pos="2581910" algn="l"/>
              </a:tabLst>
            </a:pPr>
            <a:r>
              <a:rPr lang="fr-BE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HeavyCond"/>
              </a:rPr>
              <a:t>En </a:t>
            </a:r>
            <a:r>
              <a:rPr lang="fr-BE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Wallonie, qui doit payer ces travaux d’entretien ou ces réparations pour maintenir en bon état le logement ?</a:t>
            </a:r>
            <a:endParaRPr lang="fr-B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Espace réservé du contenu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508" y="1894103"/>
            <a:ext cx="693235" cy="526786"/>
          </a:xfrm>
          <a:prstGeom prst="rect">
            <a:avLst/>
          </a:prstGeom>
        </p:spPr>
      </p:pic>
      <p:pic>
        <p:nvPicPr>
          <p:cNvPr id="9" name="Imag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97917" y="1776498"/>
            <a:ext cx="526786" cy="761996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7085667" y="3229689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solidFill>
                  <a:srgbClr val="028C68"/>
                </a:solidFill>
              </a:rPr>
              <a:t>LOCATAIRE</a:t>
            </a:r>
            <a:endParaRPr lang="fr-BE" dirty="0">
              <a:solidFill>
                <a:srgbClr val="028C68"/>
              </a:solidFill>
            </a:endParaRPr>
          </a:p>
        </p:txBody>
      </p:sp>
      <p:pic>
        <p:nvPicPr>
          <p:cNvPr id="11" name="Espace réservé du contenu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645024"/>
            <a:ext cx="1088392" cy="827065"/>
          </a:xfrm>
          <a:prstGeom prst="rect">
            <a:avLst/>
          </a:prstGeom>
        </p:spPr>
      </p:pic>
      <p:pic>
        <p:nvPicPr>
          <p:cNvPr id="12" name="Image 11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4" r="24233"/>
          <a:stretch/>
        </p:blipFill>
        <p:spPr bwMode="auto">
          <a:xfrm>
            <a:off x="6948262" y="3645023"/>
            <a:ext cx="792089" cy="8270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0952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154"/>
            <a:ext cx="9144000" cy="645169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7504" y="44624"/>
            <a:ext cx="7997471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0" algn="ctr">
              <a:lnSpc>
                <a:spcPct val="115000"/>
              </a:lnSpc>
              <a:tabLst>
                <a:tab pos="2581910" algn="l"/>
              </a:tabLst>
            </a:pPr>
            <a:r>
              <a:rPr lang="fr-BE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HeavyCond"/>
              </a:rPr>
              <a:t>Question 2</a:t>
            </a:r>
            <a:endParaRPr lang="fr-BE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1590" algn="ctr">
              <a:lnSpc>
                <a:spcPct val="115000"/>
              </a:lnSpc>
              <a:tabLst>
                <a:tab pos="2581910" algn="l"/>
              </a:tabLst>
            </a:pPr>
            <a:r>
              <a:rPr lang="fr-BE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HeavyCond"/>
              </a:rPr>
              <a:t>En </a:t>
            </a:r>
            <a:r>
              <a:rPr lang="fr-BE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Wallonie, qui doit payer ces travaux d’entretien ou ces réparations pour maintenir en bon état le logement ?</a:t>
            </a:r>
            <a:endParaRPr lang="fr-B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Espace réservé du contenu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508" y="1894103"/>
            <a:ext cx="693235" cy="526786"/>
          </a:xfrm>
          <a:prstGeom prst="rect">
            <a:avLst/>
          </a:prstGeom>
        </p:spPr>
      </p:pic>
      <p:pic>
        <p:nvPicPr>
          <p:cNvPr id="9" name="Imag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97917" y="1776498"/>
            <a:ext cx="526786" cy="761996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7085667" y="3229689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solidFill>
                  <a:srgbClr val="028C68"/>
                </a:solidFill>
              </a:rPr>
              <a:t>LOCATAIRE</a:t>
            </a:r>
            <a:endParaRPr lang="fr-BE" dirty="0">
              <a:solidFill>
                <a:srgbClr val="028C68"/>
              </a:solidFill>
            </a:endParaRPr>
          </a:p>
        </p:txBody>
      </p:sp>
      <p:pic>
        <p:nvPicPr>
          <p:cNvPr id="11" name="Espace réservé du contenu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645024"/>
            <a:ext cx="1088392" cy="827065"/>
          </a:xfrm>
          <a:prstGeom prst="rect">
            <a:avLst/>
          </a:prstGeom>
        </p:spPr>
      </p:pic>
      <p:pic>
        <p:nvPicPr>
          <p:cNvPr id="12" name="Image 11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4" r="24233"/>
          <a:stretch/>
        </p:blipFill>
        <p:spPr bwMode="auto">
          <a:xfrm>
            <a:off x="6948264" y="3645023"/>
            <a:ext cx="792087" cy="8270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7937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636"/>
            <a:ext cx="9144000" cy="60987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7504" y="44624"/>
            <a:ext cx="7997471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0" algn="ctr">
              <a:lnSpc>
                <a:spcPct val="115000"/>
              </a:lnSpc>
              <a:tabLst>
                <a:tab pos="2581910" algn="l"/>
              </a:tabLst>
            </a:pPr>
            <a:r>
              <a:rPr lang="fr-BE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HeavyCond"/>
              </a:rPr>
              <a:t>Question 2</a:t>
            </a:r>
            <a:endParaRPr lang="fr-BE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1590" algn="ctr">
              <a:lnSpc>
                <a:spcPct val="115000"/>
              </a:lnSpc>
              <a:tabLst>
                <a:tab pos="2581910" algn="l"/>
              </a:tabLst>
            </a:pPr>
            <a:r>
              <a:rPr lang="fr-BE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HeavyCond"/>
              </a:rPr>
              <a:t>En </a:t>
            </a:r>
            <a:r>
              <a:rPr lang="fr-BE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Wallonie, qui doit payer ces travaux d’entretien ou ces réparations pour maintenir en bon état le logement ?</a:t>
            </a:r>
            <a:endParaRPr lang="fr-B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Espace réservé du contenu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508" y="1966111"/>
            <a:ext cx="693235" cy="526786"/>
          </a:xfrm>
          <a:prstGeom prst="rect">
            <a:avLst/>
          </a:prstGeom>
        </p:spPr>
      </p:pic>
      <p:pic>
        <p:nvPicPr>
          <p:cNvPr id="9" name="Imag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97917" y="1848506"/>
            <a:ext cx="526786" cy="761996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7085667" y="3301697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solidFill>
                  <a:srgbClr val="028C68"/>
                </a:solidFill>
              </a:rPr>
              <a:t>LOCATAIRE</a:t>
            </a:r>
            <a:endParaRPr lang="fr-BE" dirty="0">
              <a:solidFill>
                <a:srgbClr val="028C68"/>
              </a:solidFill>
            </a:endParaRPr>
          </a:p>
        </p:txBody>
      </p:sp>
      <p:pic>
        <p:nvPicPr>
          <p:cNvPr id="11" name="Espace réservé du contenu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717032"/>
            <a:ext cx="1088392" cy="827065"/>
          </a:xfrm>
          <a:prstGeom prst="rect">
            <a:avLst/>
          </a:prstGeom>
        </p:spPr>
      </p:pic>
      <p:pic>
        <p:nvPicPr>
          <p:cNvPr id="12" name="Image 11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4" r="24233"/>
          <a:stretch/>
        </p:blipFill>
        <p:spPr bwMode="auto">
          <a:xfrm>
            <a:off x="6948262" y="3717031"/>
            <a:ext cx="792089" cy="8270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9893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r="1962"/>
          <a:stretch/>
        </p:blipFill>
        <p:spPr>
          <a:xfrm>
            <a:off x="-25812" y="116632"/>
            <a:ext cx="9169812" cy="674136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7504" y="44624"/>
            <a:ext cx="7997471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0" algn="ctr">
              <a:lnSpc>
                <a:spcPct val="115000"/>
              </a:lnSpc>
              <a:tabLst>
                <a:tab pos="2581910" algn="l"/>
              </a:tabLst>
            </a:pPr>
            <a:r>
              <a:rPr lang="fr-BE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HeavyCond"/>
              </a:rPr>
              <a:t>Question 2</a:t>
            </a:r>
            <a:endParaRPr lang="fr-BE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1590" algn="ctr">
              <a:lnSpc>
                <a:spcPct val="115000"/>
              </a:lnSpc>
              <a:tabLst>
                <a:tab pos="2581910" algn="l"/>
              </a:tabLst>
            </a:pPr>
            <a:r>
              <a:rPr lang="fr-BE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HeavyCond"/>
              </a:rPr>
              <a:t>En </a:t>
            </a:r>
            <a:r>
              <a:rPr lang="fr-BE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Wallonie, qui doit payer ces travaux d’entretien ou ces réparations pour maintenir en bon état le logement ?</a:t>
            </a:r>
            <a:endParaRPr lang="fr-B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Espace réservé du contenu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610750"/>
            <a:ext cx="554139" cy="554139"/>
          </a:xfrm>
          <a:prstGeom prst="rect">
            <a:avLst/>
          </a:prstGeom>
        </p:spPr>
      </p:pic>
      <p:pic>
        <p:nvPicPr>
          <p:cNvPr id="9" name="Imag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27175" y="1475651"/>
            <a:ext cx="586392" cy="792088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7177348" y="310825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solidFill>
                  <a:srgbClr val="00B0F0"/>
                </a:solidFill>
              </a:rPr>
              <a:t>PROPRIÉTAIRE</a:t>
            </a:r>
            <a:endParaRPr lang="fr-BE" dirty="0">
              <a:solidFill>
                <a:srgbClr val="00B0F0"/>
              </a:solidFill>
            </a:endParaRPr>
          </a:p>
        </p:txBody>
      </p:sp>
      <p:pic>
        <p:nvPicPr>
          <p:cNvPr id="11" name="Espace réservé du contenu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975" y="3752167"/>
            <a:ext cx="868113" cy="868113"/>
          </a:xfrm>
          <a:prstGeom prst="rect">
            <a:avLst/>
          </a:prstGeom>
        </p:spPr>
      </p:pic>
      <p:pic>
        <p:nvPicPr>
          <p:cNvPr id="12" name="Image 11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4" r="24233"/>
          <a:stretch/>
        </p:blipFill>
        <p:spPr bwMode="auto">
          <a:xfrm>
            <a:off x="7311791" y="3752167"/>
            <a:ext cx="793184" cy="8681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444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r="2978"/>
          <a:stretch/>
        </p:blipFill>
        <p:spPr>
          <a:xfrm>
            <a:off x="1745" y="430971"/>
            <a:ext cx="9142255" cy="63615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7504" y="44624"/>
            <a:ext cx="7997471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0" algn="ctr">
              <a:lnSpc>
                <a:spcPct val="115000"/>
              </a:lnSpc>
              <a:tabLst>
                <a:tab pos="2581910" algn="l"/>
              </a:tabLst>
            </a:pPr>
            <a:r>
              <a:rPr lang="fr-BE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HeavyCond"/>
              </a:rPr>
              <a:t>Question 2</a:t>
            </a:r>
            <a:endParaRPr lang="fr-BE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1590" algn="ctr">
              <a:lnSpc>
                <a:spcPct val="115000"/>
              </a:lnSpc>
              <a:tabLst>
                <a:tab pos="2581910" algn="l"/>
              </a:tabLst>
            </a:pPr>
            <a:r>
              <a:rPr lang="fr-BE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HeavyCond"/>
              </a:rPr>
              <a:t>En </a:t>
            </a:r>
            <a:r>
              <a:rPr lang="fr-BE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Wallonie, qui doit payer ces travaux d’entretien ou ces réparations pour maintenir en bon état le logement ?</a:t>
            </a:r>
            <a:endParaRPr lang="fr-B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Espace réservé du contenu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532" y="1894103"/>
            <a:ext cx="693235" cy="526786"/>
          </a:xfrm>
          <a:prstGeom prst="rect">
            <a:avLst/>
          </a:prstGeom>
        </p:spPr>
      </p:pic>
      <p:pic>
        <p:nvPicPr>
          <p:cNvPr id="9" name="Imag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13941" y="1776498"/>
            <a:ext cx="526786" cy="761996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7301691" y="3229689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solidFill>
                  <a:srgbClr val="028C68"/>
                </a:solidFill>
              </a:rPr>
              <a:t>LOCATAIRE</a:t>
            </a:r>
            <a:endParaRPr lang="fr-BE" dirty="0">
              <a:solidFill>
                <a:srgbClr val="028C68"/>
              </a:solidFill>
            </a:endParaRPr>
          </a:p>
        </p:txBody>
      </p:sp>
      <p:pic>
        <p:nvPicPr>
          <p:cNvPr id="11" name="Espace réservé du contenu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5" y="3645024"/>
            <a:ext cx="1088393" cy="827066"/>
          </a:xfrm>
          <a:prstGeom prst="rect">
            <a:avLst/>
          </a:prstGeom>
        </p:spPr>
      </p:pic>
      <p:pic>
        <p:nvPicPr>
          <p:cNvPr id="12" name="Image 11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4" r="24233"/>
          <a:stretch/>
        </p:blipFill>
        <p:spPr bwMode="auto">
          <a:xfrm>
            <a:off x="7236296" y="3645023"/>
            <a:ext cx="720079" cy="8270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3596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u contenu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004" y="2862757"/>
            <a:ext cx="1625658" cy="1625658"/>
          </a:xfrm>
        </p:spPr>
      </p:pic>
      <p:pic>
        <p:nvPicPr>
          <p:cNvPr id="8" name="Espace réservé du contenu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959" y="620688"/>
            <a:ext cx="2004570" cy="1523264"/>
          </a:xfrm>
        </p:spPr>
      </p:pic>
      <p:sp>
        <p:nvSpPr>
          <p:cNvPr id="10" name="Rectangle 9"/>
          <p:cNvSpPr/>
          <p:nvPr/>
        </p:nvSpPr>
        <p:spPr>
          <a:xfrm>
            <a:off x="538433" y="2365613"/>
            <a:ext cx="42744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000" b="1" dirty="0"/>
              <a:t>Icône représentant </a:t>
            </a:r>
            <a:r>
              <a:rPr lang="fr-BE" sz="2000" b="1" dirty="0" smtClean="0"/>
              <a:t>les </a:t>
            </a:r>
            <a:r>
              <a:rPr lang="fr-BE" sz="2000" b="1" u="sng" dirty="0" smtClean="0">
                <a:solidFill>
                  <a:srgbClr val="028C68"/>
                </a:solidFill>
              </a:rPr>
              <a:t>locataires</a:t>
            </a:r>
            <a:r>
              <a:rPr lang="fr-BE" sz="2000" b="1" dirty="0" smtClean="0"/>
              <a:t> </a:t>
            </a:r>
            <a:r>
              <a:rPr lang="fr-BE" sz="2000" b="1" dirty="0"/>
              <a:t>d’une maison individuelle ou d’un immeuble à appartements (logement privé ou social</a:t>
            </a:r>
            <a:r>
              <a:rPr lang="fr-BE" sz="2000" b="1" dirty="0" smtClean="0"/>
              <a:t>)</a:t>
            </a:r>
            <a:endParaRPr lang="fr-BE" sz="2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323528" y="6309320"/>
            <a:ext cx="57606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800" dirty="0" smtClean="0"/>
              <a:t>Source des images : </a:t>
            </a:r>
            <a:r>
              <a:rPr lang="fr-BE" sz="800" dirty="0" err="1" smtClean="0"/>
              <a:t>Pixabay</a:t>
            </a:r>
            <a:endParaRPr lang="fr-BE" dirty="0"/>
          </a:p>
        </p:txBody>
      </p:sp>
      <p:sp>
        <p:nvSpPr>
          <p:cNvPr id="12" name="Rectangle 11"/>
          <p:cNvSpPr/>
          <p:nvPr/>
        </p:nvSpPr>
        <p:spPr>
          <a:xfrm>
            <a:off x="4716016" y="4718886"/>
            <a:ext cx="42763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000" b="1" dirty="0"/>
              <a:t>Icône représentant </a:t>
            </a:r>
            <a:r>
              <a:rPr lang="fr-BE" sz="2000" b="1" dirty="0" smtClean="0"/>
              <a:t>les </a:t>
            </a:r>
            <a:r>
              <a:rPr lang="fr-BE" sz="2000" b="1" u="sng" dirty="0" smtClean="0">
                <a:solidFill>
                  <a:srgbClr val="00B0F0"/>
                </a:solidFill>
              </a:rPr>
              <a:t>propriétaires</a:t>
            </a:r>
            <a:r>
              <a:rPr lang="fr-BE" sz="2000" b="1" dirty="0" smtClean="0"/>
              <a:t> </a:t>
            </a:r>
            <a:r>
              <a:rPr lang="fr-BE" sz="2000" b="1" dirty="0"/>
              <a:t>d’une maison individuelle ou d’un immeuble à appartements (logement privé ou social)</a:t>
            </a:r>
            <a:r>
              <a:rPr lang="fr-BE" sz="2000" dirty="0"/>
              <a:t> </a:t>
            </a:r>
            <a:r>
              <a:rPr lang="fr-BE" dirty="0"/>
              <a:t>	</a:t>
            </a:r>
          </a:p>
        </p:txBody>
      </p:sp>
      <p:pic>
        <p:nvPicPr>
          <p:cNvPr id="14" name="Image 1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4" r="24233"/>
          <a:stretch/>
        </p:blipFill>
        <p:spPr bwMode="auto">
          <a:xfrm>
            <a:off x="683567" y="620689"/>
            <a:ext cx="1875391" cy="15232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Image 14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4" r="24233"/>
          <a:stretch/>
        </p:blipFill>
        <p:spPr bwMode="auto">
          <a:xfrm>
            <a:off x="5004049" y="2862757"/>
            <a:ext cx="1900440" cy="16256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0731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762" y="188640"/>
            <a:ext cx="9005734" cy="1176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0" algn="ctr">
              <a:lnSpc>
                <a:spcPct val="115000"/>
              </a:lnSpc>
              <a:spcAft>
                <a:spcPts val="1000"/>
              </a:spcAft>
              <a:tabLst>
                <a:tab pos="2581910" algn="l"/>
              </a:tabLst>
            </a:pPr>
            <a:r>
              <a:rPr lang="fr-BE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HeavyCond"/>
              </a:rPr>
              <a:t>Question 2</a:t>
            </a:r>
            <a:endParaRPr lang="fr-BE" sz="105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1590" algn="ctr">
              <a:lnSpc>
                <a:spcPct val="115000"/>
              </a:lnSpc>
              <a:spcAft>
                <a:spcPts val="1000"/>
              </a:spcAft>
              <a:tabLst>
                <a:tab pos="2581910" algn="l"/>
              </a:tabLst>
            </a:pPr>
            <a:r>
              <a:rPr lang="fr-BE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HeavyCond"/>
              </a:rPr>
              <a:t>En </a:t>
            </a:r>
            <a:r>
              <a:rPr lang="fr-BE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Wallonie, qui doit payer ces travaux d’entretien ou ces réparations pour maintenir en bon état le logement ?</a:t>
            </a:r>
            <a:endParaRPr lang="fr-BE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495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282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6" name="Image 209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9144000" cy="6314536"/>
          </a:xfrm>
          <a:prstGeom prst="rect">
            <a:avLst/>
          </a:prstGeom>
        </p:spPr>
      </p:pic>
      <p:pic>
        <p:nvPicPr>
          <p:cNvPr id="122" name="Espace réservé du contenu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524" y="1894103"/>
            <a:ext cx="693235" cy="526786"/>
          </a:xfrm>
          <a:prstGeom prst="rect">
            <a:avLst/>
          </a:prstGeom>
        </p:spPr>
      </p:pic>
      <p:pic>
        <p:nvPicPr>
          <p:cNvPr id="123" name="Image 12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41933" y="1776498"/>
            <a:ext cx="526786" cy="761996"/>
          </a:xfrm>
          <a:prstGeom prst="rect">
            <a:avLst/>
          </a:prstGeom>
        </p:spPr>
      </p:pic>
      <p:sp>
        <p:nvSpPr>
          <p:cNvPr id="2097" name="ZoneTexte 2096"/>
          <p:cNvSpPr txBox="1"/>
          <p:nvPr/>
        </p:nvSpPr>
        <p:spPr>
          <a:xfrm>
            <a:off x="7229683" y="3229689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solidFill>
                  <a:srgbClr val="028C68"/>
                </a:solidFill>
              </a:rPr>
              <a:t>LOCATAIRE</a:t>
            </a:r>
            <a:endParaRPr lang="fr-BE" dirty="0">
              <a:solidFill>
                <a:srgbClr val="028C68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504" y="44624"/>
            <a:ext cx="7997471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0" algn="ctr">
              <a:lnSpc>
                <a:spcPct val="115000"/>
              </a:lnSpc>
              <a:tabLst>
                <a:tab pos="2581910" algn="l"/>
              </a:tabLst>
            </a:pPr>
            <a:r>
              <a:rPr lang="fr-BE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HeavyCond"/>
              </a:rPr>
              <a:t>Question 2</a:t>
            </a:r>
            <a:endParaRPr lang="fr-BE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1590" algn="ctr">
              <a:lnSpc>
                <a:spcPct val="115000"/>
              </a:lnSpc>
              <a:tabLst>
                <a:tab pos="2581910" algn="l"/>
              </a:tabLst>
            </a:pPr>
            <a:r>
              <a:rPr lang="fr-BE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HeavyCond"/>
              </a:rPr>
              <a:t>En </a:t>
            </a:r>
            <a:r>
              <a:rPr lang="fr-BE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Wallonie, qui doit payer ces travaux d’entretien ou ces réparations pour maintenir en bon état le logement ?</a:t>
            </a:r>
            <a:endParaRPr lang="fr-B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Espace réservé du contenu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645024"/>
            <a:ext cx="1088392" cy="827065"/>
          </a:xfrm>
          <a:prstGeom prst="rect">
            <a:avLst/>
          </a:prstGeom>
        </p:spPr>
      </p:pic>
      <p:pic>
        <p:nvPicPr>
          <p:cNvPr id="9" name="Image 8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4" r="24233"/>
          <a:stretch/>
        </p:blipFill>
        <p:spPr bwMode="auto">
          <a:xfrm>
            <a:off x="7092278" y="3645023"/>
            <a:ext cx="792089" cy="8270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9304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708"/>
            <a:ext cx="9144000" cy="6564483"/>
          </a:xfrm>
          <a:prstGeom prst="rect">
            <a:avLst/>
          </a:prstGeom>
        </p:spPr>
      </p:pic>
      <p:pic>
        <p:nvPicPr>
          <p:cNvPr id="6" name="Espace réservé du contenu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610750"/>
            <a:ext cx="554139" cy="554139"/>
          </a:xfrm>
          <a:prstGeom prst="rect">
            <a:avLst/>
          </a:prstGeom>
        </p:spPr>
      </p:pic>
      <p:pic>
        <p:nvPicPr>
          <p:cNvPr id="7" name="Imag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27175" y="1475651"/>
            <a:ext cx="586392" cy="79208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177348" y="310825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solidFill>
                  <a:srgbClr val="00B0F0"/>
                </a:solidFill>
              </a:rPr>
              <a:t>PROPRIÉTAIRE</a:t>
            </a:r>
            <a:endParaRPr lang="fr-BE" dirty="0">
              <a:solidFill>
                <a:srgbClr val="00B0F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504" y="44624"/>
            <a:ext cx="7997471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0" algn="ctr">
              <a:lnSpc>
                <a:spcPct val="115000"/>
              </a:lnSpc>
              <a:tabLst>
                <a:tab pos="2581910" algn="l"/>
              </a:tabLst>
            </a:pPr>
            <a:r>
              <a:rPr lang="fr-BE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HeavyCond"/>
              </a:rPr>
              <a:t>Question 2</a:t>
            </a:r>
            <a:endParaRPr lang="fr-BE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1590" algn="ctr">
              <a:lnSpc>
                <a:spcPct val="115000"/>
              </a:lnSpc>
              <a:tabLst>
                <a:tab pos="2581910" algn="l"/>
              </a:tabLst>
            </a:pPr>
            <a:r>
              <a:rPr lang="fr-BE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HeavyCond"/>
              </a:rPr>
              <a:t>En </a:t>
            </a:r>
            <a:r>
              <a:rPr lang="fr-BE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Wallonie, qui doit payer ces travaux d’entretien ou ces réparations pour maintenir en bon état le logement ?</a:t>
            </a:r>
            <a:endParaRPr lang="fr-B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Espace réservé du contenu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3" y="3675575"/>
            <a:ext cx="944705" cy="944705"/>
          </a:xfrm>
          <a:prstGeom prst="rect">
            <a:avLst/>
          </a:prstGeom>
        </p:spPr>
      </p:pic>
      <p:pic>
        <p:nvPicPr>
          <p:cNvPr id="11" name="Image 10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4" r="24233"/>
          <a:stretch/>
        </p:blipFill>
        <p:spPr bwMode="auto">
          <a:xfrm>
            <a:off x="7020272" y="3675575"/>
            <a:ext cx="1008111" cy="9447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9016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3" y="260648"/>
            <a:ext cx="9144000" cy="64635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7504" y="44624"/>
            <a:ext cx="7997471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0" algn="ctr">
              <a:lnSpc>
                <a:spcPct val="115000"/>
              </a:lnSpc>
              <a:tabLst>
                <a:tab pos="2581910" algn="l"/>
              </a:tabLst>
            </a:pPr>
            <a:r>
              <a:rPr lang="fr-BE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HeavyCond"/>
              </a:rPr>
              <a:t>Question 2</a:t>
            </a:r>
            <a:endParaRPr lang="fr-BE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1590" algn="ctr">
              <a:lnSpc>
                <a:spcPct val="115000"/>
              </a:lnSpc>
              <a:tabLst>
                <a:tab pos="2581910" algn="l"/>
              </a:tabLst>
            </a:pPr>
            <a:r>
              <a:rPr lang="fr-BE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HeavyCond"/>
              </a:rPr>
              <a:t>En </a:t>
            </a:r>
            <a:r>
              <a:rPr lang="fr-BE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Wallonie, qui doit payer ces travaux d’entretien ou ces réparations pour maintenir en bon état le logement ?</a:t>
            </a:r>
            <a:endParaRPr lang="fr-B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Espace réservé du contenu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524" y="1894103"/>
            <a:ext cx="693235" cy="526786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41933" y="1776498"/>
            <a:ext cx="526786" cy="761996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7229683" y="3229689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solidFill>
                  <a:srgbClr val="028C68"/>
                </a:solidFill>
              </a:rPr>
              <a:t>LOCATAIRE</a:t>
            </a:r>
            <a:endParaRPr lang="fr-BE" dirty="0">
              <a:solidFill>
                <a:srgbClr val="028C68"/>
              </a:solidFill>
            </a:endParaRPr>
          </a:p>
        </p:txBody>
      </p:sp>
      <p:pic>
        <p:nvPicPr>
          <p:cNvPr id="12" name="Espace réservé du contenu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645024"/>
            <a:ext cx="1088392" cy="827065"/>
          </a:xfrm>
          <a:prstGeom prst="rect">
            <a:avLst/>
          </a:prstGeom>
        </p:spPr>
      </p:pic>
      <p:pic>
        <p:nvPicPr>
          <p:cNvPr id="13" name="Image 12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4" r="24233"/>
          <a:stretch/>
        </p:blipFill>
        <p:spPr bwMode="auto">
          <a:xfrm>
            <a:off x="7092278" y="3645023"/>
            <a:ext cx="792089" cy="8270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6263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563"/>
            <a:ext cx="9144000" cy="64828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7504" y="44624"/>
            <a:ext cx="7997471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0" algn="ctr">
              <a:lnSpc>
                <a:spcPct val="115000"/>
              </a:lnSpc>
              <a:tabLst>
                <a:tab pos="2581910" algn="l"/>
              </a:tabLst>
            </a:pPr>
            <a:r>
              <a:rPr lang="fr-BE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HeavyCond"/>
              </a:rPr>
              <a:t>Question 2</a:t>
            </a:r>
            <a:endParaRPr lang="fr-BE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1590" algn="ctr">
              <a:lnSpc>
                <a:spcPct val="115000"/>
              </a:lnSpc>
              <a:tabLst>
                <a:tab pos="2581910" algn="l"/>
              </a:tabLst>
            </a:pPr>
            <a:r>
              <a:rPr lang="fr-BE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HeavyCond"/>
              </a:rPr>
              <a:t>En </a:t>
            </a:r>
            <a:r>
              <a:rPr lang="fr-BE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Wallonie, qui doit payer ces travaux d’entretien ou ces réparations pour maintenir en bon état le logement ?</a:t>
            </a:r>
            <a:endParaRPr lang="fr-B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Espace réservé du contenu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9" y="1580199"/>
            <a:ext cx="554139" cy="554139"/>
          </a:xfrm>
          <a:prstGeom prst="rect">
            <a:avLst/>
          </a:prstGeom>
        </p:spPr>
      </p:pic>
      <p:pic>
        <p:nvPicPr>
          <p:cNvPr id="9" name="Imag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55168" y="1445100"/>
            <a:ext cx="586392" cy="792088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7105341" y="3077699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solidFill>
                  <a:srgbClr val="00B0F0"/>
                </a:solidFill>
              </a:rPr>
              <a:t>PROPRIÉTAIRE</a:t>
            </a:r>
            <a:endParaRPr lang="fr-BE" dirty="0">
              <a:solidFill>
                <a:srgbClr val="00B0F0"/>
              </a:solidFill>
            </a:endParaRPr>
          </a:p>
        </p:txBody>
      </p:sp>
      <p:pic>
        <p:nvPicPr>
          <p:cNvPr id="11" name="Espace réservé du contenu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3645024"/>
            <a:ext cx="944705" cy="944705"/>
          </a:xfrm>
          <a:prstGeom prst="rect">
            <a:avLst/>
          </a:prstGeom>
        </p:spPr>
      </p:pic>
      <p:pic>
        <p:nvPicPr>
          <p:cNvPr id="12" name="Image 11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4" r="24233"/>
          <a:stretch/>
        </p:blipFill>
        <p:spPr bwMode="auto">
          <a:xfrm>
            <a:off x="6948265" y="3645024"/>
            <a:ext cx="1008111" cy="9447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5271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226"/>
            <a:ext cx="9144000" cy="642754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7504" y="44624"/>
            <a:ext cx="7997471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0" algn="ctr">
              <a:lnSpc>
                <a:spcPct val="115000"/>
              </a:lnSpc>
              <a:tabLst>
                <a:tab pos="2581910" algn="l"/>
              </a:tabLst>
            </a:pPr>
            <a:r>
              <a:rPr lang="fr-BE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HeavyCond"/>
              </a:rPr>
              <a:t>Question 2</a:t>
            </a:r>
            <a:endParaRPr lang="fr-BE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1590" algn="ctr">
              <a:lnSpc>
                <a:spcPct val="115000"/>
              </a:lnSpc>
              <a:tabLst>
                <a:tab pos="2581910" algn="l"/>
              </a:tabLst>
            </a:pPr>
            <a:r>
              <a:rPr lang="fr-BE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Neue-HeavyCond"/>
              </a:rPr>
              <a:t>En </a:t>
            </a:r>
            <a:r>
              <a:rPr lang="fr-BE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Wallonie, qui doit payer ces travaux d’entretien ou ces réparations pour maintenir en bon état le logement ?</a:t>
            </a:r>
            <a:endParaRPr lang="fr-B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Espace réservé du contenu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7" y="1724215"/>
            <a:ext cx="554139" cy="554139"/>
          </a:xfrm>
          <a:prstGeom prst="rect">
            <a:avLst/>
          </a:prstGeom>
        </p:spPr>
      </p:pic>
      <p:pic>
        <p:nvPicPr>
          <p:cNvPr id="9" name="Imag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27176" y="1589116"/>
            <a:ext cx="586392" cy="792088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7157675" y="316764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solidFill>
                  <a:srgbClr val="028C68"/>
                </a:solidFill>
              </a:rPr>
              <a:t>LOCATAIRE</a:t>
            </a:r>
            <a:endParaRPr lang="fr-BE" dirty="0">
              <a:solidFill>
                <a:srgbClr val="028C68"/>
              </a:solidFill>
            </a:endParaRPr>
          </a:p>
        </p:txBody>
      </p:sp>
      <p:pic>
        <p:nvPicPr>
          <p:cNvPr id="14" name="Espace réservé du contenu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582975"/>
            <a:ext cx="1088392" cy="827065"/>
          </a:xfrm>
          <a:prstGeom prst="rect">
            <a:avLst/>
          </a:prstGeom>
        </p:spPr>
      </p:pic>
      <p:pic>
        <p:nvPicPr>
          <p:cNvPr id="15" name="Image 14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4" r="24233"/>
          <a:stretch/>
        </p:blipFill>
        <p:spPr bwMode="auto">
          <a:xfrm>
            <a:off x="7020270" y="3582974"/>
            <a:ext cx="792089" cy="8270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0813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379</Words>
  <Application>Microsoft Office PowerPoint</Application>
  <PresentationFormat>Affichage à l'écran (4:3)</PresentationFormat>
  <Paragraphs>91</Paragraphs>
  <Slides>29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3" baseType="lpstr">
      <vt:lpstr>Arial</vt:lpstr>
      <vt:lpstr>Calibri</vt:lpstr>
      <vt:lpstr>HelveticaNeue-HeavyCond</vt:lpstr>
      <vt:lpstr>Thème Office</vt:lpstr>
      <vt:lpstr>Les réponses à la question : « Qui doit réaliser (ou faire réaliser) les travaux pour maintenir en bon état  un logement ? »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L’implicite et l’exLa métaphore de l’iceberg</dc:title>
  <dc:creator>Etienne</dc:creator>
  <cp:lastModifiedBy>Discri2019</cp:lastModifiedBy>
  <cp:revision>35</cp:revision>
  <dcterms:created xsi:type="dcterms:W3CDTF">2020-08-17T13:43:30Z</dcterms:created>
  <dcterms:modified xsi:type="dcterms:W3CDTF">2020-10-23T10:41:52Z</dcterms:modified>
</cp:coreProperties>
</file>