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91" r:id="rId5"/>
    <p:sldId id="257" r:id="rId6"/>
    <p:sldId id="284" r:id="rId7"/>
    <p:sldId id="258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C68"/>
    <a:srgbClr val="765642"/>
    <a:srgbClr val="C00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883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62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716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673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054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149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27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89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548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793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114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433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5781" y="2348880"/>
            <a:ext cx="7772400" cy="1470025"/>
          </a:xfrm>
        </p:spPr>
        <p:txBody>
          <a:bodyPr>
            <a:noAutofit/>
          </a:bodyPr>
          <a:lstStyle/>
          <a:p>
            <a:r>
              <a:rPr lang="fr-BE" sz="3600" b="1" dirty="0" smtClean="0">
                <a:solidFill>
                  <a:srgbClr val="006666"/>
                </a:solidFill>
              </a:rPr>
              <a:t>Les réponses à la question : « Qui doit réaliser (ou faire réaliser) les travaux pour maintenir en bon état </a:t>
            </a:r>
            <a:br>
              <a:rPr lang="fr-BE" sz="3600" b="1" dirty="0" smtClean="0">
                <a:solidFill>
                  <a:srgbClr val="006666"/>
                </a:solidFill>
              </a:rPr>
            </a:br>
            <a:r>
              <a:rPr lang="fr-BE" sz="3600" b="1" dirty="0" smtClean="0">
                <a:solidFill>
                  <a:srgbClr val="006666"/>
                </a:solidFill>
              </a:rPr>
              <a:t>un logement ? » </a:t>
            </a:r>
            <a:endParaRPr lang="fr-BE" sz="3600" b="1" dirty="0">
              <a:solidFill>
                <a:srgbClr val="006666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6216" y="4509120"/>
            <a:ext cx="8006224" cy="792088"/>
          </a:xfrm>
        </p:spPr>
        <p:txBody>
          <a:bodyPr/>
          <a:lstStyle/>
          <a:p>
            <a:r>
              <a:rPr lang="fr-BE" sz="1800" b="1" i="1" dirty="0" smtClean="0">
                <a:solidFill>
                  <a:srgbClr val="765642"/>
                </a:solidFill>
              </a:rPr>
              <a:t>Support réalisé par le DisCRI dans le cadre de la séquence formative n°12 des AOC</a:t>
            </a:r>
          </a:p>
          <a:p>
            <a:endParaRPr lang="fr-BE" sz="400" b="1" i="1" dirty="0">
              <a:solidFill>
                <a:srgbClr val="765642"/>
              </a:solidFill>
            </a:endParaRPr>
          </a:p>
          <a:p>
            <a:r>
              <a:rPr lang="fr-BE" sz="1800" b="1" i="1" smtClean="0">
                <a:solidFill>
                  <a:srgbClr val="765642"/>
                </a:solidFill>
              </a:rPr>
              <a:t>Octobre </a:t>
            </a:r>
            <a:r>
              <a:rPr lang="fr-BE" sz="1800" b="1" i="1" dirty="0" smtClean="0">
                <a:solidFill>
                  <a:srgbClr val="765642"/>
                </a:solidFill>
              </a:rPr>
              <a:t>2020</a:t>
            </a:r>
            <a:endParaRPr lang="fr-BE" dirty="0">
              <a:solidFill>
                <a:srgbClr val="76564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" y="572580"/>
            <a:ext cx="7934216" cy="12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 descr="RoseVents_AOC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7675024" y="637673"/>
            <a:ext cx="750446" cy="68611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0016" y="620688"/>
            <a:ext cx="336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DIAPORAMA</a:t>
            </a:r>
            <a:endParaRPr lang="fr-BE" sz="36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4" y="5517232"/>
            <a:ext cx="78478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7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22999"/>
            <a:ext cx="9144000" cy="6578920"/>
            <a:chOff x="0" y="-22999"/>
            <a:chExt cx="9144000" cy="657892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2078"/>
              <a:ext cx="9144000" cy="625384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Espace réservé du contenu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050" y="2898069"/>
              <a:ext cx="833569" cy="833569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24576" y="2749160"/>
              <a:ext cx="761560" cy="1131387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092280" y="2423456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0B0F0"/>
                  </a:solidFill>
                </a:rPr>
                <a:t>PROPRIÉTAIRE</a:t>
              </a:r>
              <a:endParaRPr lang="fr-BE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5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22999"/>
            <a:ext cx="9144000" cy="6697044"/>
            <a:chOff x="0" y="-22999"/>
            <a:chExt cx="9144000" cy="669704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3954"/>
              <a:ext cx="9144000" cy="649009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Espace réservé du contenu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042" y="2895501"/>
              <a:ext cx="833569" cy="833569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52568" y="2746592"/>
              <a:ext cx="761560" cy="1131387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020272" y="2420888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0B0F0"/>
                  </a:solidFill>
                </a:rPr>
                <a:t>PROPRIÉTAIRE</a:t>
              </a:r>
              <a:endParaRPr lang="fr-BE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4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22999"/>
            <a:ext cx="9144000" cy="6730908"/>
            <a:chOff x="0" y="-22999"/>
            <a:chExt cx="9144000" cy="6730908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0091"/>
              <a:ext cx="9144000" cy="655781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Espace réservé du contenu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2666" y="3186264"/>
              <a:ext cx="962206" cy="731176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80499" y="2985995"/>
              <a:ext cx="747208" cy="1084703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092280" y="2636912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28C68"/>
                  </a:solidFill>
                </a:rPr>
                <a:t>LOCATAIRE</a:t>
              </a:r>
              <a:endParaRPr lang="fr-BE" dirty="0">
                <a:solidFill>
                  <a:srgbClr val="028C6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4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22999"/>
            <a:ext cx="9144000" cy="6625505"/>
            <a:chOff x="0" y="-22999"/>
            <a:chExt cx="9144000" cy="662550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5494"/>
              <a:ext cx="9144000" cy="634701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Espace réservé du contenu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050" y="2898069"/>
              <a:ext cx="833569" cy="833569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24576" y="2749160"/>
              <a:ext cx="761560" cy="1131387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092280" y="2423456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0B0F0"/>
                  </a:solidFill>
                </a:rPr>
                <a:t>PROPRIÉTAIRE</a:t>
              </a:r>
              <a:endParaRPr lang="fr-BE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2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-1" y="-22999"/>
            <a:ext cx="9198283" cy="6836375"/>
            <a:chOff x="-1" y="-22999"/>
            <a:chExt cx="9198283" cy="683637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r="1176"/>
            <a:stretch/>
          </p:blipFill>
          <p:spPr>
            <a:xfrm>
              <a:off x="-1" y="237148"/>
              <a:ext cx="9198283" cy="657622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Espace réservé du contenu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674" y="2898232"/>
              <a:ext cx="962206" cy="731176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52507" y="2697963"/>
              <a:ext cx="747208" cy="1084703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164288" y="2348880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28C68"/>
                  </a:solidFill>
                </a:rPr>
                <a:t>LOCATAIRE</a:t>
              </a:r>
              <a:endParaRPr lang="fr-BE" dirty="0">
                <a:solidFill>
                  <a:srgbClr val="028C6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1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22999"/>
            <a:ext cx="9108504" cy="6836375"/>
            <a:chOff x="0" y="-22999"/>
            <a:chExt cx="9108504" cy="683637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7" r="2733"/>
            <a:stretch/>
          </p:blipFill>
          <p:spPr>
            <a:xfrm>
              <a:off x="0" y="67303"/>
              <a:ext cx="9108504" cy="674607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Espace réservé du contenu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674" y="2898232"/>
              <a:ext cx="962206" cy="731176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52507" y="2697963"/>
              <a:ext cx="747208" cy="1084703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164288" y="2348880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28C68"/>
                  </a:solidFill>
                </a:rPr>
                <a:t>LOCATAIRE</a:t>
              </a:r>
              <a:endParaRPr lang="fr-BE" dirty="0">
                <a:solidFill>
                  <a:srgbClr val="028C6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50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35495" y="-22999"/>
            <a:ext cx="9098165" cy="6476335"/>
            <a:chOff x="35495" y="-22999"/>
            <a:chExt cx="9098165" cy="647633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" r="1176"/>
            <a:stretch/>
          </p:blipFill>
          <p:spPr>
            <a:xfrm>
              <a:off x="35495" y="548680"/>
              <a:ext cx="9098165" cy="590465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Espace réservé du contenu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674" y="2898232"/>
              <a:ext cx="962206" cy="731176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52507" y="2697963"/>
              <a:ext cx="747208" cy="1084703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164288" y="2348880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28C68"/>
                  </a:solidFill>
                </a:rPr>
                <a:t>LOCATAIRE</a:t>
              </a:r>
              <a:endParaRPr lang="fr-BE" dirty="0">
                <a:solidFill>
                  <a:srgbClr val="028C68"/>
                </a:solidFill>
              </a:endParaRPr>
            </a:p>
          </p:txBody>
        </p:sp>
        <p:pic>
          <p:nvPicPr>
            <p:cNvPr id="7" name="Espace réservé du contenu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9348" y="4477073"/>
              <a:ext cx="833569" cy="833569"/>
            </a:xfrm>
            <a:prstGeom prst="rect">
              <a:avLst/>
            </a:prstGeom>
          </p:spPr>
        </p:pic>
        <p:pic>
          <p:nvPicPr>
            <p:cNvPr id="8" name="Image 7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22874" y="4328164"/>
              <a:ext cx="761560" cy="1131387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7190578" y="4002460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0B0F0"/>
                  </a:solidFill>
                </a:rPr>
                <a:t>PROPRIÉTAIRE</a:t>
              </a:r>
              <a:endParaRPr lang="fr-BE" dirty="0">
                <a:solidFill>
                  <a:srgbClr val="00B0F0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708423" y="367324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ET</a:t>
              </a:r>
              <a:endParaRPr lang="fr-BE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7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7251" y="-22999"/>
            <a:ext cx="9091253" cy="6548343"/>
            <a:chOff x="17251" y="-22999"/>
            <a:chExt cx="9091253" cy="654834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0" r="2794"/>
            <a:stretch/>
          </p:blipFill>
          <p:spPr>
            <a:xfrm>
              <a:off x="17251" y="627330"/>
              <a:ext cx="9091253" cy="589801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Espace réservé du contenu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2924944"/>
              <a:ext cx="962206" cy="731176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98225" y="2724675"/>
              <a:ext cx="747208" cy="1084703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210006" y="2375592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28C68"/>
                  </a:solidFill>
                </a:rPr>
                <a:t>LOCATAIRE</a:t>
              </a:r>
              <a:endParaRPr lang="fr-BE" dirty="0">
                <a:solidFill>
                  <a:srgbClr val="028C6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3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22999"/>
            <a:ext cx="9144000" cy="6706359"/>
            <a:chOff x="0" y="-22999"/>
            <a:chExt cx="9144000" cy="6706359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4639"/>
              <a:ext cx="9144000" cy="650872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Espace réservé du contenu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675" y="2898233"/>
              <a:ext cx="887996" cy="674784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27217" y="2731773"/>
              <a:ext cx="706308" cy="976183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164288" y="2348880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28C68"/>
                  </a:solidFill>
                </a:rPr>
                <a:t>LOCATAIRE</a:t>
              </a:r>
              <a:endParaRPr lang="fr-BE" dirty="0">
                <a:solidFill>
                  <a:srgbClr val="028C6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2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0" y="-22999"/>
            <a:ext cx="9144000" cy="6663869"/>
            <a:chOff x="0" y="-22999"/>
            <a:chExt cx="9144000" cy="6663869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7129"/>
              <a:ext cx="9144000" cy="642374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Espace réservé du contenu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4" y="2852936"/>
              <a:ext cx="833569" cy="833569"/>
            </a:xfrm>
            <a:prstGeom prst="rect">
              <a:avLst/>
            </a:prstGeom>
          </p:spPr>
        </p:pic>
        <p:pic>
          <p:nvPicPr>
            <p:cNvPr id="8" name="Imag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81910" y="2704027"/>
              <a:ext cx="761560" cy="1131387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7049614" y="2378323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0B0F0"/>
                  </a:solidFill>
                </a:rPr>
                <a:t>PROPRIÉTAIRE</a:t>
              </a:r>
              <a:endParaRPr lang="fr-BE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6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72816"/>
            <a:ext cx="2678070" cy="2592288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8" y="1653362"/>
            <a:ext cx="2592288" cy="2999774"/>
          </a:xfrm>
        </p:spPr>
      </p:pic>
      <p:sp>
        <p:nvSpPr>
          <p:cNvPr id="9" name="Rectangle 8"/>
          <p:cNvSpPr/>
          <p:nvPr/>
        </p:nvSpPr>
        <p:spPr>
          <a:xfrm>
            <a:off x="501045" y="4725144"/>
            <a:ext cx="32068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/>
              <a:t>Icône </a:t>
            </a:r>
            <a:r>
              <a:rPr lang="fr-BE" sz="2000" b="1" dirty="0" smtClean="0"/>
              <a:t>d’un immeuble à appartements</a:t>
            </a:r>
          </a:p>
          <a:p>
            <a:r>
              <a:rPr lang="fr-BE" sz="2000" b="1" dirty="0" smtClean="0"/>
              <a:t>(</a:t>
            </a:r>
            <a:r>
              <a:rPr lang="fr-BE" sz="2000" b="1" dirty="0"/>
              <a:t>logement privé ou social)</a:t>
            </a:r>
            <a:r>
              <a:rPr lang="fr-BE" b="1" dirty="0"/>
              <a:t> </a:t>
            </a:r>
            <a:r>
              <a:rPr lang="fr-BE" dirty="0"/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92080" y="4653136"/>
            <a:ext cx="3419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/>
              <a:t>Icône </a:t>
            </a:r>
            <a:r>
              <a:rPr lang="fr-BE" sz="2000" b="1" dirty="0" smtClean="0"/>
              <a:t>d’une </a:t>
            </a:r>
            <a:r>
              <a:rPr lang="fr-BE" sz="2000" b="1" dirty="0"/>
              <a:t>maison individuelle </a:t>
            </a:r>
            <a:r>
              <a:rPr lang="fr-BE" sz="2000" b="1" dirty="0" smtClean="0"/>
              <a:t>(</a:t>
            </a:r>
            <a:r>
              <a:rPr lang="fr-BE" sz="2000" b="1" dirty="0"/>
              <a:t>logement privé ou social)</a:t>
            </a:r>
            <a:r>
              <a:rPr lang="fr-BE" sz="2000" dirty="0"/>
              <a:t> </a:t>
            </a:r>
            <a:r>
              <a:rPr lang="fr-BE" dirty="0"/>
              <a:t>	 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528" y="6309320"/>
            <a:ext cx="5760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 smtClean="0"/>
              <a:t>Source des images : </a:t>
            </a:r>
            <a:r>
              <a:rPr lang="fr-BE" sz="800" dirty="0" err="1" smtClean="0"/>
              <a:t>Pixabay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321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22999"/>
            <a:ext cx="9144000" cy="6683646"/>
            <a:chOff x="0" y="-22999"/>
            <a:chExt cx="9144000" cy="668364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7352"/>
              <a:ext cx="9144000" cy="646329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Espace réservé du contenu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2667" y="2826225"/>
              <a:ext cx="887996" cy="674784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55209" y="2659765"/>
              <a:ext cx="706308" cy="976183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092280" y="2276872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28C68"/>
                  </a:solidFill>
                </a:rPr>
                <a:t>LOCATAIRE</a:t>
              </a:r>
              <a:endParaRPr lang="fr-BE" dirty="0">
                <a:solidFill>
                  <a:srgbClr val="028C6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22999"/>
            <a:ext cx="9144000" cy="6622303"/>
            <a:chOff x="0" y="-22999"/>
            <a:chExt cx="9144000" cy="662230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8695"/>
              <a:ext cx="9144000" cy="634060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Espace réservé du contenu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050" y="2898069"/>
              <a:ext cx="833569" cy="833569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24576" y="2749160"/>
              <a:ext cx="761560" cy="1131387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092280" y="2423456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0B0F0"/>
                  </a:solidFill>
                </a:rPr>
                <a:t>PROPRIÉTAIRE</a:t>
              </a:r>
              <a:endParaRPr lang="fr-BE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7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22999"/>
            <a:ext cx="9144000" cy="6627685"/>
            <a:chOff x="0" y="-22999"/>
            <a:chExt cx="9144000" cy="662768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3313"/>
              <a:ext cx="9144000" cy="635137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Espace réservé du contenu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2667" y="2610201"/>
              <a:ext cx="887996" cy="674784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55209" y="2443741"/>
              <a:ext cx="706308" cy="976183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092280" y="2060848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28C68"/>
                  </a:solidFill>
                </a:rPr>
                <a:t>LOCATAIRE</a:t>
              </a:r>
              <a:endParaRPr lang="fr-BE" dirty="0">
                <a:solidFill>
                  <a:srgbClr val="028C6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9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22999"/>
            <a:ext cx="9144000" cy="6632881"/>
            <a:chOff x="0" y="-22999"/>
            <a:chExt cx="9144000" cy="6632881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8117"/>
              <a:ext cx="9144000" cy="636176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Espace réservé du contenu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050" y="2898069"/>
              <a:ext cx="833569" cy="833569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24576" y="2749160"/>
              <a:ext cx="761560" cy="1131387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092280" y="2423456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0B0F0"/>
                  </a:solidFill>
                </a:rPr>
                <a:t>PROPRIÉTAIRE</a:t>
              </a:r>
              <a:endParaRPr lang="fr-BE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9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22999"/>
            <a:ext cx="9144000" cy="6669024"/>
            <a:chOff x="0" y="-22999"/>
            <a:chExt cx="9144000" cy="666902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1974"/>
              <a:ext cx="9144000" cy="643405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Espace réservé du contenu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050" y="2898069"/>
              <a:ext cx="833569" cy="833569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24576" y="2749160"/>
              <a:ext cx="761560" cy="1131387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092280" y="2423456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0B0F0"/>
                  </a:solidFill>
                </a:rPr>
                <a:t>PROPRIÉTAIRE</a:t>
              </a:r>
              <a:endParaRPr lang="fr-BE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0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22999"/>
            <a:ext cx="9144000" cy="6618170"/>
            <a:chOff x="0" y="-22999"/>
            <a:chExt cx="9144000" cy="661817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2829"/>
              <a:ext cx="9144000" cy="633234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Espace réservé du contenu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659" y="2826225"/>
              <a:ext cx="887996" cy="674784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83201" y="2659765"/>
              <a:ext cx="706308" cy="976183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020272" y="2276872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28C68"/>
                  </a:solidFill>
                </a:rPr>
                <a:t>LOCATAIRE</a:t>
              </a:r>
              <a:endParaRPr lang="fr-BE" dirty="0">
                <a:solidFill>
                  <a:srgbClr val="028C6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5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22999"/>
            <a:ext cx="9144000" cy="6677844"/>
            <a:chOff x="0" y="-22999"/>
            <a:chExt cx="9144000" cy="667784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3154"/>
              <a:ext cx="9144000" cy="645169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Espace réservé du contenu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659" y="2898233"/>
              <a:ext cx="887996" cy="674784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83201" y="2731773"/>
              <a:ext cx="706308" cy="976183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020272" y="2348880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28C68"/>
                  </a:solidFill>
                </a:rPr>
                <a:t>LOCATAIRE</a:t>
              </a:r>
              <a:endParaRPr lang="fr-BE" dirty="0">
                <a:solidFill>
                  <a:srgbClr val="028C6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3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22999"/>
            <a:ext cx="9144000" cy="6501363"/>
            <a:chOff x="0" y="-22999"/>
            <a:chExt cx="9144000" cy="65013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9636"/>
              <a:ext cx="9144000" cy="609872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Espace réservé du contenu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659" y="2826225"/>
              <a:ext cx="887996" cy="674784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83201" y="2659765"/>
              <a:ext cx="706308" cy="976183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020272" y="2276872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28C68"/>
                  </a:solidFill>
                </a:rPr>
                <a:t>LOCATAIRE</a:t>
              </a:r>
              <a:endParaRPr lang="fr-BE" dirty="0">
                <a:solidFill>
                  <a:srgbClr val="028C6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9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-25812" y="-22999"/>
            <a:ext cx="9169812" cy="6880999"/>
            <a:chOff x="-25812" y="-22999"/>
            <a:chExt cx="9169812" cy="6880999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r="1962"/>
            <a:stretch/>
          </p:blipFill>
          <p:spPr>
            <a:xfrm>
              <a:off x="-25812" y="116632"/>
              <a:ext cx="9169812" cy="674136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Espace réservé du contenu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1071" y="2835632"/>
              <a:ext cx="785426" cy="785426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431629" y="2801619"/>
              <a:ext cx="696113" cy="942766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236296" y="2348880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0B0F0"/>
                  </a:solidFill>
                </a:rPr>
                <a:t>PROPRIÉTAIRE</a:t>
              </a:r>
              <a:endParaRPr lang="fr-BE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4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745" y="-22999"/>
            <a:ext cx="9142255" cy="6815546"/>
            <a:chOff x="1745" y="-22999"/>
            <a:chExt cx="9142255" cy="681554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0" r="2978"/>
            <a:stretch/>
          </p:blipFill>
          <p:spPr>
            <a:xfrm>
              <a:off x="1745" y="430971"/>
              <a:ext cx="9142255" cy="636157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Espace réservé du contenu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0" y="2889283"/>
              <a:ext cx="887996" cy="674784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44942" y="2722823"/>
              <a:ext cx="706308" cy="976183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282013" y="2339930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28C68"/>
                  </a:solidFill>
                </a:rPr>
                <a:t>LOCATAIRE</a:t>
              </a:r>
              <a:endParaRPr lang="fr-BE" dirty="0">
                <a:solidFill>
                  <a:srgbClr val="028C6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9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04" y="2862757"/>
            <a:ext cx="1625658" cy="1625658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59" y="620688"/>
            <a:ext cx="2004570" cy="1523264"/>
          </a:xfrm>
        </p:spPr>
      </p:pic>
      <p:sp>
        <p:nvSpPr>
          <p:cNvPr id="10" name="Rectangle 9"/>
          <p:cNvSpPr/>
          <p:nvPr/>
        </p:nvSpPr>
        <p:spPr>
          <a:xfrm>
            <a:off x="538433" y="2365613"/>
            <a:ext cx="4274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/>
              <a:t>Icône représentant </a:t>
            </a:r>
            <a:r>
              <a:rPr lang="fr-BE" sz="2000" b="1" dirty="0" smtClean="0"/>
              <a:t>les </a:t>
            </a:r>
            <a:r>
              <a:rPr lang="fr-BE" sz="2000" b="1" u="sng" dirty="0" smtClean="0">
                <a:solidFill>
                  <a:srgbClr val="028C68"/>
                </a:solidFill>
              </a:rPr>
              <a:t>locataires</a:t>
            </a:r>
            <a:r>
              <a:rPr lang="fr-BE" sz="2000" b="1" dirty="0" smtClean="0"/>
              <a:t> </a:t>
            </a:r>
            <a:r>
              <a:rPr lang="fr-BE" sz="2000" b="1" dirty="0"/>
              <a:t>d’une maison individuelle ou d’un immeuble à appartements (logement privé ou social</a:t>
            </a:r>
            <a:r>
              <a:rPr lang="fr-BE" sz="2000" b="1" dirty="0" smtClean="0"/>
              <a:t>)</a:t>
            </a:r>
            <a:endParaRPr lang="fr-BE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23528" y="6309320"/>
            <a:ext cx="5760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 smtClean="0"/>
              <a:t>Source des images : </a:t>
            </a:r>
            <a:r>
              <a:rPr lang="fr-BE" sz="800" dirty="0" err="1" smtClean="0"/>
              <a:t>Pixabay</a:t>
            </a:r>
            <a:endParaRPr lang="fr-BE" dirty="0"/>
          </a:p>
        </p:txBody>
      </p:sp>
      <p:sp>
        <p:nvSpPr>
          <p:cNvPr id="12" name="Rectangle 11"/>
          <p:cNvSpPr/>
          <p:nvPr/>
        </p:nvSpPr>
        <p:spPr>
          <a:xfrm>
            <a:off x="4716016" y="4718886"/>
            <a:ext cx="42763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/>
              <a:t>Icône représentant </a:t>
            </a:r>
            <a:r>
              <a:rPr lang="fr-BE" sz="2000" b="1" dirty="0" smtClean="0"/>
              <a:t>les </a:t>
            </a:r>
            <a:r>
              <a:rPr lang="fr-BE" sz="2000" b="1" u="sng" dirty="0" smtClean="0">
                <a:solidFill>
                  <a:srgbClr val="00B0F0"/>
                </a:solidFill>
              </a:rPr>
              <a:t>propriétaires</a:t>
            </a:r>
            <a:r>
              <a:rPr lang="fr-BE" sz="2000" b="1" dirty="0" smtClean="0"/>
              <a:t> </a:t>
            </a:r>
            <a:r>
              <a:rPr lang="fr-BE" sz="2000" b="1" dirty="0"/>
              <a:t>d’une maison individuelle ou d’un immeuble à appartements (logement privé ou social)</a:t>
            </a:r>
            <a:r>
              <a:rPr lang="fr-BE" sz="2000" dirty="0"/>
              <a:t> </a:t>
            </a:r>
            <a:r>
              <a:rPr lang="fr-BE" dirty="0"/>
              <a:t>	</a:t>
            </a:r>
          </a:p>
        </p:txBody>
      </p:sp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0367" y="385360"/>
            <a:ext cx="1494419" cy="2022764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5644" y="2600058"/>
            <a:ext cx="1598732" cy="21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1520" y="82232"/>
            <a:ext cx="8640960" cy="11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spcAft>
                <a:spcPts val="1000"/>
              </a:spcAft>
              <a:tabLst>
                <a:tab pos="2581910" algn="l"/>
              </a:tabLst>
            </a:pPr>
            <a:r>
              <a:rPr lang="fr-BE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1</a:t>
            </a:r>
            <a:endParaRPr lang="fr-BE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spcAft>
                <a:spcPts val="1000"/>
              </a:spcAft>
              <a:tabLst>
                <a:tab pos="2581910" algn="l"/>
              </a:tabLst>
            </a:pPr>
            <a:r>
              <a:rPr lang="fr-BE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réaliser (ou faire réaliser) ces travaux d’entretien ou ces réparations pour maintenir en bon état le logement ?</a:t>
            </a:r>
            <a:endParaRPr lang="fr-B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3" y="1362025"/>
            <a:ext cx="9144000" cy="526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8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44624"/>
            <a:ext cx="9144000" cy="6674576"/>
            <a:chOff x="0" y="44624"/>
            <a:chExt cx="9144000" cy="6674576"/>
          </a:xfrm>
        </p:grpSpPr>
        <p:pic>
          <p:nvPicPr>
            <p:cNvPr id="2096" name="Image 209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4664"/>
              <a:ext cx="9144000" cy="6314536"/>
            </a:xfrm>
            <a:prstGeom prst="rect">
              <a:avLst/>
            </a:prstGeom>
          </p:spPr>
        </p:pic>
        <p:sp>
          <p:nvSpPr>
            <p:cNvPr id="121" name="Rectangle 120"/>
            <p:cNvSpPr/>
            <p:nvPr/>
          </p:nvSpPr>
          <p:spPr>
            <a:xfrm>
              <a:off x="0" y="44624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2" name="Espace réservé du contenu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186" y="3388515"/>
              <a:ext cx="962206" cy="731176"/>
            </a:xfrm>
            <a:prstGeom prst="rect">
              <a:avLst/>
            </a:prstGeom>
          </p:spPr>
        </p:pic>
        <p:pic>
          <p:nvPicPr>
            <p:cNvPr id="123" name="Image 122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89019" y="3188246"/>
              <a:ext cx="747208" cy="1084703"/>
            </a:xfrm>
            <a:prstGeom prst="rect">
              <a:avLst/>
            </a:prstGeom>
          </p:spPr>
        </p:pic>
        <p:sp>
          <p:nvSpPr>
            <p:cNvPr id="2097" name="ZoneTexte 2096"/>
            <p:cNvSpPr txBox="1"/>
            <p:nvPr/>
          </p:nvSpPr>
          <p:spPr>
            <a:xfrm>
              <a:off x="7200800" y="2839163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28C68"/>
                  </a:solidFill>
                </a:rPr>
                <a:t>LOCATAIRE</a:t>
              </a:r>
              <a:endParaRPr lang="fr-BE" dirty="0">
                <a:solidFill>
                  <a:srgbClr val="028C6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04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0" y="-22999"/>
            <a:ext cx="9144000" cy="6852190"/>
            <a:chOff x="0" y="-22999"/>
            <a:chExt cx="9144000" cy="685219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4708"/>
              <a:ext cx="9144000" cy="656448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Espace réservé du contenu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1659" y="3356992"/>
              <a:ext cx="833569" cy="833569"/>
            </a:xfrm>
            <a:prstGeom prst="rect">
              <a:avLst/>
            </a:prstGeom>
          </p:spPr>
        </p:pic>
        <p:pic>
          <p:nvPicPr>
            <p:cNvPr id="7" name="Image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05185" y="3208083"/>
              <a:ext cx="761560" cy="1131387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7244897" y="2879811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0B0F0"/>
                  </a:solidFill>
                </a:rPr>
                <a:t>PROPRIÉTAIRE</a:t>
              </a:r>
              <a:endParaRPr lang="fr-BE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01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713" y="-22999"/>
            <a:ext cx="9144000" cy="6747217"/>
            <a:chOff x="-713" y="-22999"/>
            <a:chExt cx="9144000" cy="6747217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3" y="260648"/>
              <a:ext cx="9144000" cy="646357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Espace réservé du contenu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674" y="3186264"/>
              <a:ext cx="962206" cy="731176"/>
            </a:xfrm>
            <a:prstGeom prst="rect">
              <a:avLst/>
            </a:prstGeom>
          </p:spPr>
        </p:pic>
        <p:pic>
          <p:nvPicPr>
            <p:cNvPr id="6" name="Image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52507" y="2985995"/>
              <a:ext cx="747208" cy="1084703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7164288" y="2636912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28C68"/>
                  </a:solidFill>
                </a:rPr>
                <a:t>LOCATAIRE</a:t>
              </a:r>
              <a:endParaRPr lang="fr-BE" dirty="0">
                <a:solidFill>
                  <a:srgbClr val="028C6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6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22999"/>
            <a:ext cx="9144000" cy="6693435"/>
            <a:chOff x="0" y="-22999"/>
            <a:chExt cx="9144000" cy="669343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7563"/>
              <a:ext cx="9144000" cy="648287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Espace réservé du contenu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050" y="2898069"/>
              <a:ext cx="833569" cy="833569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24576" y="2749160"/>
              <a:ext cx="761560" cy="1131387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092280" y="2423456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0B0F0"/>
                  </a:solidFill>
                </a:rPr>
                <a:t>PROPRIÉTAIRE</a:t>
              </a:r>
              <a:endParaRPr lang="fr-BE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7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22999"/>
            <a:ext cx="9144000" cy="6665772"/>
            <a:chOff x="0" y="-22999"/>
            <a:chExt cx="9144000" cy="6665772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5226"/>
              <a:ext cx="9144000" cy="642754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504" y="-22999"/>
              <a:ext cx="806489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590" algn="ctr"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Question 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1</a:t>
              </a:r>
            </a:p>
            <a:p>
              <a:pPr marL="21590" algn="ctr">
                <a:tabLst>
                  <a:tab pos="2581910" algn="l"/>
                </a:tabLst>
              </a:pPr>
              <a:endParaRPr lang="fr-BE" sz="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1590" algn="ctr">
                <a:spcAft>
                  <a:spcPts val="1000"/>
                </a:spcAft>
                <a:tabLst>
                  <a:tab pos="2581910" algn="l"/>
                </a:tabLst>
              </a:pP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HelveticaNeue-HeavyCond"/>
                </a:rPr>
                <a:t>En </a:t>
              </a:r>
              <a:r>
                <a:rPr lang="fr-BE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Wallonie, qui doit réaliser (ou faire réaliser) ces travaux d’entretien ou ces réparations pour maintenir en bon état le logement ?</a:t>
              </a:r>
              <a:endPara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Espace réservé du contenu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050" y="2895501"/>
              <a:ext cx="833569" cy="833569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24576" y="2746592"/>
              <a:ext cx="761560" cy="1131387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092280" y="2420888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00B0F0"/>
                  </a:solidFill>
                </a:rPr>
                <a:t>PROPRIÉTAIRE</a:t>
              </a:r>
              <a:endParaRPr lang="fr-BE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1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509</Words>
  <Application>Microsoft Office PowerPoint</Application>
  <PresentationFormat>Affichage à l'écran (4:3)</PresentationFormat>
  <Paragraphs>116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HelveticaNeue-HeavyCond</vt:lpstr>
      <vt:lpstr>Thème Office</vt:lpstr>
      <vt:lpstr>Les réponses à la question : « Qui doit réaliser (ou faire réaliser) les travaux pour maintenir en bon état  un logement ? »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L’implicite et l’exLa métaphore de l’iceberg</dc:title>
  <dc:creator>Etienne</dc:creator>
  <cp:lastModifiedBy>Discri2019</cp:lastModifiedBy>
  <cp:revision>31</cp:revision>
  <dcterms:created xsi:type="dcterms:W3CDTF">2020-08-17T13:43:30Z</dcterms:created>
  <dcterms:modified xsi:type="dcterms:W3CDTF">2020-10-23T10:41:38Z</dcterms:modified>
</cp:coreProperties>
</file>