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332" r:id="rId2"/>
    <p:sldId id="319" r:id="rId3"/>
    <p:sldId id="320" r:id="rId4"/>
    <p:sldId id="318" r:id="rId5"/>
    <p:sldId id="261" r:id="rId6"/>
    <p:sldId id="282" r:id="rId7"/>
    <p:sldId id="285" r:id="rId8"/>
    <p:sldId id="306" r:id="rId9"/>
    <p:sldId id="308" r:id="rId10"/>
    <p:sldId id="281" r:id="rId11"/>
    <p:sldId id="333" r:id="rId12"/>
    <p:sldId id="335" r:id="rId13"/>
    <p:sldId id="337" r:id="rId14"/>
    <p:sldId id="336" r:id="rId15"/>
    <p:sldId id="338" r:id="rId16"/>
    <p:sldId id="334" r:id="rId17"/>
    <p:sldId id="322" r:id="rId18"/>
    <p:sldId id="331" r:id="rId19"/>
    <p:sldId id="323" r:id="rId20"/>
    <p:sldId id="321" r:id="rId21"/>
    <p:sldId id="283" r:id="rId22"/>
    <p:sldId id="315" r:id="rId23"/>
    <p:sldId id="316" r:id="rId24"/>
    <p:sldId id="317" r:id="rId25"/>
  </p:sldIdLst>
  <p:sldSz cx="9144000" cy="6858000" type="screen4x3"/>
  <p:notesSz cx="6761163" cy="99425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élène" initials="H" lastIdx="15" clrIdx="0">
    <p:extLst>
      <p:ext uri="{19B8F6BF-5375-455C-9EA6-DF929625EA0E}">
        <p15:presenceInfo xmlns:p15="http://schemas.microsoft.com/office/powerpoint/2012/main" userId="Hélè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D95D09"/>
    <a:srgbClr val="F56A0B"/>
    <a:srgbClr val="4D4D4D"/>
    <a:srgbClr val="003366"/>
    <a:srgbClr val="006699"/>
    <a:srgbClr val="D34817"/>
    <a:srgbClr val="009999"/>
    <a:srgbClr val="D30B49"/>
    <a:srgbClr val="F78C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0" autoAdjust="0"/>
    <p:restoredTop sz="95008" autoAdjust="0"/>
  </p:normalViewPr>
  <p:slideViewPr>
    <p:cSldViewPr>
      <p:cViewPr varScale="1">
        <p:scale>
          <a:sx n="83" d="100"/>
          <a:sy n="83" d="100"/>
        </p:scale>
        <p:origin x="9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17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9C289-B6ED-4366-84B1-F23F2E967F58}" type="datetimeFigureOut">
              <a:rPr lang="fr-BE" smtClean="0"/>
              <a:t>26-10-20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8A99A-6353-459E-B99C-5EA0B0ABBFA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57907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8A99A-6353-459E-B99C-5EA0B0ABBFA8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5948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8A99A-6353-459E-B99C-5EA0B0ABBFA8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5948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8A99A-6353-459E-B99C-5EA0B0ABBFA8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5948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8A99A-6353-459E-B99C-5EA0B0ABBFA8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5948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8A99A-6353-459E-B99C-5EA0B0ABBFA8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7886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8A99A-6353-459E-B99C-5EA0B0ABBFA8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86184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8A99A-6353-459E-B99C-5EA0B0ABBFA8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3419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8A99A-6353-459E-B99C-5EA0B0ABBFA8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96944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8A99A-6353-459E-B99C-5EA0B0ABBFA8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66574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44A8-DB0D-49AD-AAC8-C9315A8FD34B}" type="datetimeFigureOut">
              <a:rPr lang="fr-BE" smtClean="0"/>
              <a:t>26-10-20</a:t>
            </a:fld>
            <a:endParaRPr lang="fr-BE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AF762E4-392B-4A6A-820B-7BAD3F906162}" type="slidenum">
              <a:rPr lang="fr-BE" smtClean="0"/>
              <a:t>‹N°›</a:t>
            </a:fld>
            <a:endParaRPr lang="fr-BE" dirty="0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44A8-DB0D-49AD-AAC8-C9315A8FD34B}" type="datetimeFigureOut">
              <a:rPr lang="fr-BE" smtClean="0"/>
              <a:t>26-10-20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762E4-392B-4A6A-820B-7BAD3F906162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44A8-DB0D-49AD-AAC8-C9315A8FD34B}" type="datetimeFigureOut">
              <a:rPr lang="fr-BE" smtClean="0"/>
              <a:t>26-10-20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762E4-392B-4A6A-820B-7BAD3F906162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44A8-DB0D-49AD-AAC8-C9315A8FD34B}" type="datetimeFigureOut">
              <a:rPr lang="fr-BE" smtClean="0"/>
              <a:t>26-10-20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762E4-392B-4A6A-820B-7BAD3F906162}" type="slidenum">
              <a:rPr lang="fr-BE" smtClean="0"/>
              <a:t>‹N°›</a:t>
            </a:fld>
            <a:endParaRPr lang="fr-BE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44A8-DB0D-49AD-AAC8-C9315A8FD34B}" type="datetimeFigureOut">
              <a:rPr lang="fr-BE" smtClean="0"/>
              <a:t>26-10-20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fr-BE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AF762E4-392B-4A6A-820B-7BAD3F906162}" type="slidenum">
              <a:rPr lang="fr-BE" smtClean="0"/>
              <a:t>‹N°›</a:t>
            </a:fld>
            <a:endParaRPr lang="fr-B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44A8-DB0D-49AD-AAC8-C9315A8FD34B}" type="datetimeFigureOut">
              <a:rPr lang="fr-BE" smtClean="0"/>
              <a:t>26-10-20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762E4-392B-4A6A-820B-7BAD3F906162}" type="slidenum">
              <a:rPr lang="fr-BE" smtClean="0"/>
              <a:t>‹N°›</a:t>
            </a:fld>
            <a:endParaRPr lang="fr-BE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44A8-DB0D-49AD-AAC8-C9315A8FD34B}" type="datetimeFigureOut">
              <a:rPr lang="fr-BE" smtClean="0"/>
              <a:t>26-10-20</a:t>
            </a:fld>
            <a:endParaRPr lang="fr-BE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762E4-392B-4A6A-820B-7BAD3F906162}" type="slidenum">
              <a:rPr lang="fr-BE" smtClean="0"/>
              <a:t>‹N°›</a:t>
            </a:fld>
            <a:endParaRPr lang="fr-BE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44A8-DB0D-49AD-AAC8-C9315A8FD34B}" type="datetimeFigureOut">
              <a:rPr lang="fr-BE" smtClean="0"/>
              <a:t>26-10-20</a:t>
            </a:fld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762E4-392B-4A6A-820B-7BAD3F906162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44A8-DB0D-49AD-AAC8-C9315A8FD34B}" type="datetimeFigureOut">
              <a:rPr lang="fr-BE" smtClean="0"/>
              <a:t>26-10-20</a:t>
            </a:fld>
            <a:endParaRPr lang="fr-BE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762E4-392B-4A6A-820B-7BAD3F906162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44A8-DB0D-49AD-AAC8-C9315A8FD34B}" type="datetimeFigureOut">
              <a:rPr lang="fr-BE" smtClean="0"/>
              <a:t>26-10-20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762E4-392B-4A6A-820B-7BAD3F906162}" type="slidenum">
              <a:rPr lang="fr-BE" smtClean="0"/>
              <a:t>‹N°›</a:t>
            </a:fld>
            <a:endParaRPr lang="fr-BE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44A8-DB0D-49AD-AAC8-C9315A8FD34B}" type="datetimeFigureOut">
              <a:rPr lang="fr-BE" smtClean="0"/>
              <a:t>26-10-20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AF762E4-392B-4A6A-820B-7BAD3F906162}" type="slidenum">
              <a:rPr lang="fr-BE" smtClean="0"/>
              <a:t>‹N°›</a:t>
            </a:fld>
            <a:endParaRPr lang="fr-BE" dirty="0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dirty="0" smtClean="0"/>
              <a:t>Cliquez sur l'icône pour ajouter une image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1BD44A8-DB0D-49AD-AAC8-C9315A8FD34B}" type="datetimeFigureOut">
              <a:rPr lang="fr-BE" smtClean="0"/>
              <a:t>26-10-20</a:t>
            </a:fld>
            <a:endParaRPr lang="fr-BE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AF762E4-392B-4A6A-820B-7BAD3F906162}" type="slidenum">
              <a:rPr lang="fr-BE" smtClean="0"/>
              <a:t>‹N°›</a:t>
            </a:fld>
            <a:endParaRPr lang="fr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0.pn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wm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10" Type="http://schemas.openxmlformats.org/officeDocument/2006/relationships/image" Target="../media/image43.jpeg"/><Relationship Id="rId4" Type="http://schemas.openxmlformats.org/officeDocument/2006/relationships/image" Target="../media/image40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5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787228" y="2420888"/>
            <a:ext cx="7931224" cy="936103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b="1" dirty="0">
              <a:solidFill>
                <a:srgbClr val="006666"/>
              </a:solidFill>
              <a:latin typeface="Calibri" panose="020F0502020204030204" pitchFamily="34" charset="0"/>
            </a:endParaRPr>
          </a:p>
          <a:p>
            <a:endParaRPr lang="fr-BE" b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851348" y="2888939"/>
            <a:ext cx="7862208" cy="108012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fr-BE" sz="24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Le statut d’</a:t>
            </a:r>
            <a:r>
              <a:rPr lang="fr-BE" sz="2400" b="1" dirty="0" err="1" smtClean="0">
                <a:solidFill>
                  <a:srgbClr val="006666"/>
                </a:solidFill>
                <a:latin typeface="Calibri" panose="020F0502020204030204" pitchFamily="34" charset="0"/>
              </a:rPr>
              <a:t>indépendant.e</a:t>
            </a:r>
            <a:r>
              <a:rPr lang="fr-BE" sz="24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, de </a:t>
            </a:r>
            <a:r>
              <a:rPr lang="fr-BE" sz="2400" b="1" dirty="0" err="1" smtClean="0">
                <a:solidFill>
                  <a:srgbClr val="006666"/>
                </a:solidFill>
                <a:latin typeface="Calibri" panose="020F0502020204030204" pitchFamily="34" charset="0"/>
              </a:rPr>
              <a:t>salarié.e</a:t>
            </a:r>
            <a:r>
              <a:rPr lang="fr-BE" sz="24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 et de fonctionnaire - Le contrat et le règlement de travail </a:t>
            </a:r>
            <a:r>
              <a:rPr lang="fr-BE" sz="2400" b="1" dirty="0">
                <a:solidFill>
                  <a:srgbClr val="006666"/>
                </a:solidFill>
                <a:latin typeface="Calibri" panose="020F0502020204030204" pitchFamily="34" charset="0"/>
              </a:rPr>
              <a:t>– Les impôts et les cotisations </a:t>
            </a:r>
            <a:r>
              <a:rPr lang="fr-BE" sz="24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sociales – Le travail non déclaré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70544" y="1988840"/>
            <a:ext cx="7902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>
                <a:solidFill>
                  <a:srgbClr val="006666"/>
                </a:solidFill>
                <a:latin typeface="Calibri" panose="020F0502020204030204" pitchFamily="34" charset="0"/>
              </a:rPr>
              <a:t>Le travail en Belgique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27554" y="4293096"/>
            <a:ext cx="77729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i="1" dirty="0" smtClean="0">
                <a:solidFill>
                  <a:srgbClr val="984807"/>
                </a:solidFill>
                <a:latin typeface="Calibri" panose="020F0502020204030204" pitchFamily="34" charset="0"/>
              </a:rPr>
              <a:t>Support réalisé dans le cadre de la séquence formative n°29</a:t>
            </a:r>
          </a:p>
          <a:p>
            <a:pPr algn="ctr"/>
            <a:endParaRPr lang="fr-BE" sz="1200" b="1" i="1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fr-BE" sz="1600" b="1" i="1" dirty="0" smtClean="0">
                <a:solidFill>
                  <a:srgbClr val="984807"/>
                </a:solidFill>
                <a:latin typeface="Calibri" panose="020F0502020204030204" pitchFamily="34" charset="0"/>
              </a:rPr>
              <a:t>Octobre </a:t>
            </a:r>
            <a:r>
              <a:rPr lang="fr-BE" sz="1600" b="1" i="1" dirty="0" smtClean="0">
                <a:solidFill>
                  <a:srgbClr val="984807"/>
                </a:solidFill>
                <a:latin typeface="Calibri" panose="020F0502020204030204" pitchFamily="34" charset="0"/>
              </a:rPr>
              <a:t>2020</a:t>
            </a:r>
            <a:endParaRPr lang="fr-BE" sz="1600" b="1" i="1" dirty="0">
              <a:solidFill>
                <a:srgbClr val="984807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589240"/>
            <a:ext cx="765175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32" y="260648"/>
            <a:ext cx="7934216" cy="120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791132" y="297522"/>
            <a:ext cx="336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DIAPORAMA</a:t>
            </a:r>
            <a:endParaRPr lang="fr-BE" sz="3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Image 14" descr="RoseVents_AOC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7960125" y="279359"/>
            <a:ext cx="750446" cy="68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59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>
            <a:normAutofit/>
          </a:bodyPr>
          <a:lstStyle/>
          <a:p>
            <a:pPr algn="ctr"/>
            <a:r>
              <a:rPr lang="fr-BE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CONTRAT </a:t>
            </a:r>
            <a:r>
              <a:rPr lang="fr-BE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TRAVAIL</a:t>
            </a:r>
            <a:endParaRPr lang="fr-BE" sz="2400" b="1" dirty="0">
              <a:solidFill>
                <a:srgbClr val="C00000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914400" y="1628800"/>
            <a:ext cx="7330008" cy="4391000"/>
          </a:xfrm>
        </p:spPr>
        <p:txBody>
          <a:bodyPr/>
          <a:lstStyle/>
          <a:p>
            <a:pPr marL="0" indent="0" algn="ctr">
              <a:buNone/>
            </a:pPr>
            <a:r>
              <a:rPr lang="fr-BE" sz="24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L’employeur et le travailleur doivent </a:t>
            </a:r>
            <a:r>
              <a:rPr lang="fr-BE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signer pour accord</a:t>
            </a:r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53336"/>
            <a:ext cx="7146123" cy="427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03" b="96788" l="9845" r="89973">
                        <a14:foregroundMark x1="55697" y1="24667" x2="57065" y2="27212"/>
                        <a14:backgroundMark x1="71832" y1="42545" x2="73473" y2="50909"/>
                        <a14:backgroundMark x1="73291" y1="54788" x2="73655" y2="58606"/>
                        <a14:backgroundMark x1="52416" y1="90121" x2="56518" y2="8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03" t="8934" r="16968" b="64476"/>
          <a:stretch/>
        </p:blipFill>
        <p:spPr>
          <a:xfrm>
            <a:off x="7236296" y="4463025"/>
            <a:ext cx="1278130" cy="11077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2" b="100000" l="3095" r="56564">
                        <a14:foregroundMark x1="23761" y1="14498" x2="27521" y2="16210"/>
                        <a14:backgroundMark x1="7791" y1="14134" x2="9712" y2="29759"/>
                        <a14:backgroundMark x1="6830" y1="41122" x2="10886" y2="82955"/>
                        <a14:backgroundMark x1="42906" y1="33105" x2="50256" y2="33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1990" r="45693" b="58290"/>
          <a:stretch/>
        </p:blipFill>
        <p:spPr>
          <a:xfrm>
            <a:off x="3419872" y="4488939"/>
            <a:ext cx="1212381" cy="10558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759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075240" cy="1152128"/>
          </a:xfrm>
        </p:spPr>
        <p:txBody>
          <a:bodyPr>
            <a:normAutofit/>
          </a:bodyPr>
          <a:lstStyle/>
          <a:p>
            <a:pPr algn="ctr"/>
            <a:r>
              <a:rPr lang="fr-BE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Le règlement de travail </a:t>
            </a:r>
            <a:endParaRPr lang="fr-BE" b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35695" y="6158367"/>
            <a:ext cx="54613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900" dirty="0" smtClean="0">
                <a:latin typeface="Calibri" panose="020F0502020204030204" pitchFamily="34" charset="0"/>
              </a:rPr>
              <a:t>Image de Mohamed Hassan : https</a:t>
            </a:r>
            <a:r>
              <a:rPr lang="fr-BE" sz="900" dirty="0">
                <a:latin typeface="Calibri" panose="020F0502020204030204" pitchFamily="34" charset="0"/>
              </a:rPr>
              <a:t>://pixabay.com/fr/illustrations/d-affaires-contrat-accord-4075625/</a:t>
            </a:r>
          </a:p>
        </p:txBody>
      </p:sp>
      <p:pic>
        <p:nvPicPr>
          <p:cNvPr id="3078" name="Picture 6" descr="https://footpyr64.fff.fr/wp-content/uploads/sites/25/2017/09/548298-e1506331052250-611x3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60768"/>
            <a:ext cx="4699367" cy="290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612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ulle ronde 3"/>
          <p:cNvSpPr/>
          <p:nvPr/>
        </p:nvSpPr>
        <p:spPr>
          <a:xfrm>
            <a:off x="3059832" y="692696"/>
            <a:ext cx="5688632" cy="4464496"/>
          </a:xfrm>
          <a:prstGeom prst="wedgeEllipseCallout">
            <a:avLst>
              <a:gd name="adj1" fmla="val -66492"/>
              <a:gd name="adj2" fmla="val 7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Avec son contrat, Franck reçoit un </a:t>
            </a:r>
            <a:r>
              <a:rPr lang="fr-BE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règlement de travail.</a:t>
            </a:r>
            <a:endParaRPr lang="fr-BE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fr-BE" sz="11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endParaRPr lang="fr-BE" dirty="0">
              <a:latin typeface="Calibri" panose="020F05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2" b="100000" l="3095" r="56564">
                        <a14:foregroundMark x1="24000" y1="14654" x2="29067" y2="18206"/>
                        <a14:backgroundMark x1="7791" y1="14134" x2="9712" y2="29759"/>
                        <a14:backgroundMark x1="6830" y1="41122" x2="10886" y2="82955"/>
                        <a14:backgroundMark x1="47467" y1="31261" x2="46000" y2="34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24" r="37060"/>
          <a:stretch/>
        </p:blipFill>
        <p:spPr>
          <a:xfrm>
            <a:off x="251520" y="1038000"/>
            <a:ext cx="2232248" cy="4836785"/>
          </a:xfrm>
          <a:prstGeom prst="rect">
            <a:avLst/>
          </a:prstGeom>
        </p:spPr>
      </p:pic>
      <p:pic>
        <p:nvPicPr>
          <p:cNvPr id="5" name="Picture 6" descr="https://footpyr64.fff.fr/wp-content/uploads/sites/25/2017/09/548298-e1506331052250-611x3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000" y="3159649"/>
            <a:ext cx="2274313" cy="140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58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496944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 smtClean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</a:t>
            </a:r>
            <a: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b="1" dirty="0" smtClean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RÈGLEMENT DE TRAVAIL </a:t>
            </a:r>
            <a:endParaRPr lang="fr-BE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267744" y="2132856"/>
            <a:ext cx="6696744" cy="45314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BE" sz="400" dirty="0">
              <a:latin typeface="Calibri" panose="020F0502020204030204" pitchFamily="34" charset="0"/>
            </a:endParaRPr>
          </a:p>
          <a:p>
            <a:pPr marL="95400" lvl="1" indent="0">
              <a:spcBef>
                <a:spcPts val="0"/>
              </a:spcBef>
              <a:buNone/>
            </a:pPr>
            <a:endParaRPr lang="fr-BE" b="1" dirty="0" smtClean="0">
              <a:latin typeface="Calibri" panose="020F0502020204030204" pitchFamily="34" charset="0"/>
            </a:endParaRPr>
          </a:p>
          <a:p>
            <a:pPr marL="95400" lvl="1" indent="0">
              <a:spcBef>
                <a:spcPts val="0"/>
              </a:spcBef>
              <a:buNone/>
            </a:pPr>
            <a:r>
              <a:rPr lang="fr-BE" dirty="0" smtClean="0">
                <a:latin typeface="Calibri" panose="020F0502020204030204" pitchFamily="34" charset="0"/>
              </a:rPr>
              <a:t>Les </a:t>
            </a:r>
            <a:r>
              <a:rPr lang="fr-BE" dirty="0">
                <a:latin typeface="Calibri" panose="020F0502020204030204" pitchFamily="34" charset="0"/>
              </a:rPr>
              <a:t>horaires de travail </a:t>
            </a:r>
            <a:endParaRPr lang="fr-BE" dirty="0" smtClean="0">
              <a:latin typeface="Calibri" panose="020F0502020204030204" pitchFamily="34" charset="0"/>
            </a:endParaRPr>
          </a:p>
          <a:p>
            <a:pPr marL="95400" lvl="1" indent="0">
              <a:spcBef>
                <a:spcPts val="0"/>
              </a:spcBef>
              <a:buNone/>
            </a:pPr>
            <a:endParaRPr lang="fr-BE" dirty="0" smtClean="0">
              <a:latin typeface="Calibri" panose="020F0502020204030204" pitchFamily="34" charset="0"/>
            </a:endParaRPr>
          </a:p>
          <a:p>
            <a:pPr marL="95400" lvl="1" indent="0">
              <a:spcBef>
                <a:spcPts val="0"/>
              </a:spcBef>
              <a:buNone/>
            </a:pPr>
            <a:endParaRPr lang="fr-BE" dirty="0" smtClean="0">
              <a:latin typeface="Calibri" panose="020F0502020204030204" pitchFamily="34" charset="0"/>
            </a:endParaRPr>
          </a:p>
          <a:p>
            <a:pPr marL="95400" lvl="1" indent="0">
              <a:spcBef>
                <a:spcPts val="0"/>
              </a:spcBef>
              <a:buNone/>
            </a:pPr>
            <a:endParaRPr lang="fr-BE" sz="1050" dirty="0" smtClean="0">
              <a:latin typeface="Calibri" panose="020F0502020204030204" pitchFamily="34" charset="0"/>
            </a:endParaRPr>
          </a:p>
          <a:p>
            <a:pPr marL="95400" lvl="1" indent="0">
              <a:spcBef>
                <a:spcPts val="0"/>
              </a:spcBef>
              <a:buNone/>
            </a:pPr>
            <a:r>
              <a:rPr lang="fr-BE" dirty="0" smtClean="0">
                <a:latin typeface="Calibri" panose="020F0502020204030204" pitchFamily="34" charset="0"/>
              </a:rPr>
              <a:t>Comment on contrôle les horaires pour </a:t>
            </a:r>
            <a:r>
              <a:rPr lang="fr-BE" dirty="0">
                <a:latin typeface="Calibri" panose="020F0502020204030204" pitchFamily="34" charset="0"/>
              </a:rPr>
              <a:t>déterminer la rémunération </a:t>
            </a:r>
            <a:r>
              <a:rPr lang="fr-BE" dirty="0" smtClean="0">
                <a:latin typeface="Calibri" panose="020F0502020204030204" pitchFamily="34" charset="0"/>
              </a:rPr>
              <a:t>;</a:t>
            </a:r>
          </a:p>
          <a:p>
            <a:pPr marL="95400" lvl="1" indent="0">
              <a:spcBef>
                <a:spcPts val="0"/>
              </a:spcBef>
              <a:buNone/>
            </a:pPr>
            <a:endParaRPr lang="fr-BE" sz="1600" dirty="0">
              <a:latin typeface="Calibri" panose="020F0502020204030204" pitchFamily="34" charset="0"/>
            </a:endParaRPr>
          </a:p>
          <a:p>
            <a:pPr marL="95400" lvl="1" indent="0">
              <a:spcBef>
                <a:spcPts val="0"/>
              </a:spcBef>
              <a:buNone/>
            </a:pPr>
            <a:endParaRPr lang="fr-BE" dirty="0" smtClean="0">
              <a:latin typeface="Calibri" panose="020F0502020204030204" pitchFamily="34" charset="0"/>
            </a:endParaRPr>
          </a:p>
          <a:p>
            <a:pPr marL="95400" lvl="1" indent="0">
              <a:spcBef>
                <a:spcPts val="0"/>
              </a:spcBef>
              <a:buNone/>
            </a:pPr>
            <a:r>
              <a:rPr lang="fr-BE" dirty="0" smtClean="0">
                <a:latin typeface="Calibri" panose="020F0502020204030204" pitchFamily="34" charset="0"/>
              </a:rPr>
              <a:t>Le </a:t>
            </a:r>
            <a:r>
              <a:rPr lang="fr-BE" dirty="0">
                <a:latin typeface="Calibri" panose="020F0502020204030204" pitchFamily="34" charset="0"/>
              </a:rPr>
              <a:t>mode, l'époque et le lieu de paiement de la rémunération </a:t>
            </a:r>
            <a:r>
              <a:rPr lang="fr-BE" dirty="0" smtClean="0">
                <a:latin typeface="Calibri" panose="020F0502020204030204" pitchFamily="34" charset="0"/>
              </a:rPr>
              <a:t>;</a:t>
            </a:r>
          </a:p>
          <a:p>
            <a:pPr marL="95400" lvl="1" indent="0">
              <a:spcBef>
                <a:spcPts val="0"/>
              </a:spcBef>
              <a:buNone/>
            </a:pPr>
            <a:endParaRPr lang="fr-BE" dirty="0">
              <a:latin typeface="Calibri" panose="020F050202020403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3414" y="1366467"/>
            <a:ext cx="8701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Beaucoup d’éléments doivent </a:t>
            </a:r>
            <a:r>
              <a:rPr lang="fr-BE" sz="2400" b="1" dirty="0">
                <a:solidFill>
                  <a:srgbClr val="006666"/>
                </a:solidFill>
                <a:latin typeface="Calibri" panose="020F0502020204030204" pitchFamily="34" charset="0"/>
              </a:rPr>
              <a:t>figurer </a:t>
            </a:r>
            <a:r>
              <a:rPr lang="fr-BE" sz="24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dans </a:t>
            </a:r>
            <a:r>
              <a:rPr lang="fr-BE" sz="2400" b="1" dirty="0">
                <a:solidFill>
                  <a:srgbClr val="006666"/>
                </a:solidFill>
                <a:latin typeface="Calibri" panose="020F0502020204030204" pitchFamily="34" charset="0"/>
              </a:rPr>
              <a:t>le </a:t>
            </a:r>
            <a:r>
              <a:rPr lang="fr-BE" sz="24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règlement de travail. Parmi ceux-ci, citons : </a:t>
            </a:r>
            <a:endParaRPr lang="fr-BE" dirty="0">
              <a:latin typeface="Calibri" panose="020F0502020204030204" pitchFamily="34" charset="0"/>
            </a:endParaRPr>
          </a:p>
        </p:txBody>
      </p:sp>
      <p:pic>
        <p:nvPicPr>
          <p:cNvPr id="4098" name="Picture 2" descr="Présentation des atouts d'une badgeuse pointeus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28"/>
          <a:stretch/>
        </p:blipFill>
        <p:spPr bwMode="auto">
          <a:xfrm>
            <a:off x="263414" y="3717032"/>
            <a:ext cx="1888434" cy="107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Qui sont les professionnels RH les mieux payés ? - HR Voic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0" y="4995458"/>
            <a:ext cx="2223442" cy="123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Espace réservé du contenu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689" t="44640" r="74559" b="40536"/>
          <a:stretch/>
        </p:blipFill>
        <p:spPr>
          <a:xfrm>
            <a:off x="263414" y="2340738"/>
            <a:ext cx="1888434" cy="9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5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496944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 smtClean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</a:t>
            </a:r>
            <a: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b="1" dirty="0" smtClean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RÈGLEMENT DE TRAVAIL </a:t>
            </a:r>
            <a:endParaRPr lang="fr-BE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123728" y="2132856"/>
            <a:ext cx="6840760" cy="45314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BE" sz="400" dirty="0">
              <a:latin typeface="Calibri" panose="020F0502020204030204" pitchFamily="34" charset="0"/>
            </a:endParaRPr>
          </a:p>
          <a:p>
            <a:pPr marL="95400" lvl="1" indent="0">
              <a:buNone/>
            </a:pPr>
            <a:r>
              <a:rPr lang="fr-BE" dirty="0">
                <a:latin typeface="Calibri" panose="020F0502020204030204" pitchFamily="34" charset="0"/>
              </a:rPr>
              <a:t>Les délais de préavis et les </a:t>
            </a:r>
            <a:r>
              <a:rPr lang="fr-BE" b="1" dirty="0">
                <a:latin typeface="Calibri" panose="020F0502020204030204" pitchFamily="34" charset="0"/>
              </a:rPr>
              <a:t>motifs graves </a:t>
            </a:r>
            <a:r>
              <a:rPr lang="fr-BE" dirty="0">
                <a:latin typeface="Calibri" panose="020F0502020204030204" pitchFamily="34" charset="0"/>
              </a:rPr>
              <a:t>justifiant la rupture du contrat de travail sans préavis, ni indemnité, par l'une ou l'autre des parties...  </a:t>
            </a:r>
          </a:p>
          <a:p>
            <a:pPr marL="95400" lvl="1" indent="0">
              <a:buNone/>
            </a:pPr>
            <a:endParaRPr lang="fr-BE" dirty="0" smtClean="0">
              <a:latin typeface="Calibri" panose="020F0502020204030204" pitchFamily="34" charset="0"/>
            </a:endParaRPr>
          </a:p>
          <a:p>
            <a:pPr marL="95400" lvl="1" indent="0">
              <a:buNone/>
            </a:pPr>
            <a:endParaRPr lang="fr-BE" dirty="0">
              <a:latin typeface="Calibri" panose="020F0502020204030204" pitchFamily="34" charset="0"/>
            </a:endParaRPr>
          </a:p>
          <a:p>
            <a:pPr marL="95400" lvl="1" indent="0">
              <a:buNone/>
            </a:pPr>
            <a:r>
              <a:rPr lang="fr-BE" dirty="0" smtClean="0">
                <a:latin typeface="Calibri" panose="020F0502020204030204" pitchFamily="34" charset="0"/>
              </a:rPr>
              <a:t>L'endroit </a:t>
            </a:r>
            <a:r>
              <a:rPr lang="fr-BE" dirty="0">
                <a:latin typeface="Calibri" panose="020F0502020204030204" pitchFamily="34" charset="0"/>
              </a:rPr>
              <a:t>où l'on peut atteindre la personne désignée pour donner les premiers soins et l'endroit où se trouve la boîte de secours, ainsi que les noms des médecins désignés par l'employeur à </a:t>
            </a:r>
            <a:r>
              <a:rPr lang="fr-BE" dirty="0" smtClean="0">
                <a:latin typeface="Calibri" panose="020F0502020204030204" pitchFamily="34" charset="0"/>
              </a:rPr>
              <a:t>qui la </a:t>
            </a:r>
            <a:r>
              <a:rPr lang="fr-BE" dirty="0">
                <a:latin typeface="Calibri" panose="020F0502020204030204" pitchFamily="34" charset="0"/>
              </a:rPr>
              <a:t>victime d'un accident de travail peut </a:t>
            </a:r>
            <a:r>
              <a:rPr lang="fr-BE" dirty="0" smtClean="0">
                <a:latin typeface="Calibri" panose="020F0502020204030204" pitchFamily="34" charset="0"/>
              </a:rPr>
              <a:t>s'adresser.</a:t>
            </a:r>
            <a:endParaRPr lang="fr-BE" dirty="0">
              <a:latin typeface="Calibri" panose="020F050202020403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3414" y="1366467"/>
            <a:ext cx="8701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Beaucoup d’éléments doivent </a:t>
            </a:r>
            <a:r>
              <a:rPr lang="fr-BE" sz="2400" b="1" dirty="0">
                <a:solidFill>
                  <a:srgbClr val="006666"/>
                </a:solidFill>
                <a:latin typeface="Calibri" panose="020F0502020204030204" pitchFamily="34" charset="0"/>
              </a:rPr>
              <a:t>figurer </a:t>
            </a:r>
            <a:r>
              <a:rPr lang="fr-BE" sz="24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dans </a:t>
            </a:r>
            <a:r>
              <a:rPr lang="fr-BE" sz="2400" b="1" dirty="0">
                <a:solidFill>
                  <a:srgbClr val="006666"/>
                </a:solidFill>
                <a:latin typeface="Calibri" panose="020F0502020204030204" pitchFamily="34" charset="0"/>
              </a:rPr>
              <a:t>le </a:t>
            </a:r>
            <a:r>
              <a:rPr lang="fr-BE" sz="24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règlement de travail. Parmi ceux-ci, citons : </a:t>
            </a:r>
            <a:endParaRPr lang="fr-BE" dirty="0">
              <a:latin typeface="Calibri" panose="020F0502020204030204" pitchFamily="34" charset="0"/>
            </a:endParaRPr>
          </a:p>
        </p:txBody>
      </p:sp>
      <p:sp>
        <p:nvSpPr>
          <p:cNvPr id="9" name="AutoShape 6" descr="Armoire Pharmacie | Android-Logiciels.f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4105" name="Picture 9" descr="Icones Premier secours, images Trousse secours png et ico (page 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5" y="3854826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Base des adresses e-mails médecine du travail Base-Emails.com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88" y="5157192"/>
            <a:ext cx="1438362" cy="143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énalités Google : comment en sortir 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86" y="2341479"/>
            <a:ext cx="1799442" cy="119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06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496944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 smtClean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</a:t>
            </a:r>
            <a: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b="1" dirty="0" smtClean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RÈGLEMENT DE TRAVAIL </a:t>
            </a:r>
            <a:endParaRPr lang="fr-BE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123728" y="2420888"/>
            <a:ext cx="6840760" cy="42434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BE" sz="400" dirty="0">
              <a:latin typeface="Calibri" panose="020F0502020204030204" pitchFamily="34" charset="0"/>
            </a:endParaRPr>
          </a:p>
          <a:p>
            <a:pPr marL="95400" lvl="1" indent="0">
              <a:buNone/>
            </a:pPr>
            <a:r>
              <a:rPr lang="fr-BE" dirty="0" smtClean="0">
                <a:latin typeface="Calibri" panose="020F0502020204030204" pitchFamily="34" charset="0"/>
              </a:rPr>
              <a:t>Mesures prises contre les </a:t>
            </a:r>
            <a:r>
              <a:rPr lang="fr-BE" dirty="0">
                <a:latin typeface="Calibri" panose="020F0502020204030204" pitchFamily="34" charset="0"/>
              </a:rPr>
              <a:t>risques psychosociaux au travail, dont le stress, la violence et le harcèlement moral ou sexuel ...</a:t>
            </a:r>
            <a:endParaRPr lang="fr-BE" dirty="0" smtClean="0">
              <a:latin typeface="Calibri" panose="020F0502020204030204" pitchFamily="34" charset="0"/>
            </a:endParaRPr>
          </a:p>
          <a:p>
            <a:pPr marL="95400" lvl="1" indent="0">
              <a:buNone/>
            </a:pPr>
            <a:endParaRPr lang="fr-BE" dirty="0" smtClean="0">
              <a:latin typeface="Calibri" panose="020F0502020204030204" pitchFamily="34" charset="0"/>
            </a:endParaRPr>
          </a:p>
          <a:p>
            <a:pPr marL="95400" lvl="1" indent="0">
              <a:buNone/>
            </a:pPr>
            <a:endParaRPr lang="fr-BE" sz="1600" dirty="0" smtClean="0">
              <a:latin typeface="Calibri" panose="020F0502020204030204" pitchFamily="34" charset="0"/>
            </a:endParaRPr>
          </a:p>
          <a:p>
            <a:pPr marL="95400" lvl="1" indent="0">
              <a:buNone/>
            </a:pPr>
            <a:r>
              <a:rPr lang="fr-BE" dirty="0" smtClean="0">
                <a:latin typeface="Calibri" panose="020F0502020204030204" pitchFamily="34" charset="0"/>
              </a:rPr>
              <a:t>Durée </a:t>
            </a:r>
            <a:r>
              <a:rPr lang="fr-BE" dirty="0">
                <a:latin typeface="Calibri" panose="020F0502020204030204" pitchFamily="34" charset="0"/>
              </a:rPr>
              <a:t>des congés </a:t>
            </a:r>
            <a:r>
              <a:rPr lang="fr-BE" dirty="0" smtClean="0">
                <a:latin typeface="Calibri" panose="020F0502020204030204" pitchFamily="34" charset="0"/>
              </a:rPr>
              <a:t>payés (mentionnée dans le contrat de travail)</a:t>
            </a:r>
          </a:p>
          <a:p>
            <a:pPr marL="95400" lvl="1" indent="0">
              <a:buNone/>
            </a:pPr>
            <a:endParaRPr lang="fr-BE" dirty="0" smtClean="0">
              <a:latin typeface="Calibri" panose="020F0502020204030204" pitchFamily="34" charset="0"/>
            </a:endParaRPr>
          </a:p>
          <a:p>
            <a:pPr marL="95400" lvl="1" indent="0">
              <a:buNone/>
            </a:pPr>
            <a:endParaRPr lang="fr-BE" sz="1200" dirty="0" smtClean="0">
              <a:latin typeface="Calibri" panose="020F0502020204030204" pitchFamily="34" charset="0"/>
            </a:endParaRPr>
          </a:p>
          <a:p>
            <a:pPr marL="95400" lvl="1" indent="0">
              <a:buNone/>
            </a:pPr>
            <a:r>
              <a:rPr lang="fr-BE" dirty="0" smtClean="0">
                <a:latin typeface="Calibri" panose="020F0502020204030204" pitchFamily="34" charset="0"/>
              </a:rPr>
              <a:t>Lieu </a:t>
            </a:r>
            <a:r>
              <a:rPr lang="fr-BE" dirty="0">
                <a:latin typeface="Calibri" panose="020F0502020204030204" pitchFamily="34" charset="0"/>
              </a:rPr>
              <a:t>de travail (</a:t>
            </a:r>
            <a:r>
              <a:rPr lang="fr-BE" dirty="0" smtClean="0">
                <a:latin typeface="Calibri" panose="020F0502020204030204" pitchFamily="34" charset="0"/>
              </a:rPr>
              <a:t>mentionné </a:t>
            </a:r>
            <a:r>
              <a:rPr lang="fr-BE" dirty="0">
                <a:latin typeface="Calibri" panose="020F0502020204030204" pitchFamily="34" charset="0"/>
              </a:rPr>
              <a:t>dans le contrat de </a:t>
            </a:r>
            <a:r>
              <a:rPr lang="fr-BE" dirty="0" smtClean="0">
                <a:latin typeface="Calibri" panose="020F0502020204030204" pitchFamily="34" charset="0"/>
              </a:rPr>
              <a:t>travail)</a:t>
            </a:r>
            <a:endParaRPr lang="fr-BE" dirty="0">
              <a:latin typeface="Calibri" panose="020F0502020204030204" pitchFamily="34" charset="0"/>
            </a:endParaRPr>
          </a:p>
          <a:p>
            <a:pPr marL="95400" lvl="1" indent="0">
              <a:buNone/>
            </a:pPr>
            <a:endParaRPr lang="fr-BE" dirty="0">
              <a:latin typeface="Calibri" panose="020F0502020204030204" pitchFamily="34" charset="0"/>
            </a:endParaRPr>
          </a:p>
          <a:p>
            <a:pPr marL="95400" lvl="1" indent="0">
              <a:buNone/>
            </a:pPr>
            <a:endParaRPr lang="fr-BE" dirty="0">
              <a:latin typeface="Calibri" panose="020F050202020403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3414" y="1366467"/>
            <a:ext cx="8701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Beaucoup d’éléments doivent </a:t>
            </a:r>
            <a:r>
              <a:rPr lang="fr-BE" sz="2400" b="1" dirty="0">
                <a:solidFill>
                  <a:srgbClr val="006666"/>
                </a:solidFill>
                <a:latin typeface="Calibri" panose="020F0502020204030204" pitchFamily="34" charset="0"/>
              </a:rPr>
              <a:t>figurer </a:t>
            </a:r>
            <a:r>
              <a:rPr lang="fr-BE" sz="24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dans </a:t>
            </a:r>
            <a:r>
              <a:rPr lang="fr-BE" sz="2400" b="1" dirty="0">
                <a:solidFill>
                  <a:srgbClr val="006666"/>
                </a:solidFill>
                <a:latin typeface="Calibri" panose="020F0502020204030204" pitchFamily="34" charset="0"/>
              </a:rPr>
              <a:t>le </a:t>
            </a:r>
            <a:r>
              <a:rPr lang="fr-BE" sz="2400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règlement de travail. Parmi ceux-ci, citons : </a:t>
            </a:r>
            <a:endParaRPr lang="fr-BE" dirty="0">
              <a:latin typeface="Calibri" panose="020F0502020204030204" pitchFamily="34" charset="0"/>
            </a:endParaRPr>
          </a:p>
        </p:txBody>
      </p:sp>
      <p:sp>
        <p:nvSpPr>
          <p:cNvPr id="9" name="AutoShape 6" descr="Armoire Pharmacie | Android-Logiciels.f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0" name="Espace réservé du contenu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2701" t="32749" r="14137" b="44192"/>
          <a:stretch/>
        </p:blipFill>
        <p:spPr>
          <a:xfrm>
            <a:off x="425222" y="4310199"/>
            <a:ext cx="1482482" cy="83019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5" t="16838" r="5619" b="17431"/>
          <a:stretch/>
        </p:blipFill>
        <p:spPr>
          <a:xfrm>
            <a:off x="425222" y="5403442"/>
            <a:ext cx="1482482" cy="11080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" y="2893422"/>
            <a:ext cx="1178263" cy="117826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9" y="2264085"/>
            <a:ext cx="1268760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9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075240" cy="1440160"/>
          </a:xfrm>
        </p:spPr>
        <p:txBody>
          <a:bodyPr>
            <a:normAutofit/>
          </a:bodyPr>
          <a:lstStyle/>
          <a:p>
            <a:pPr algn="ctr"/>
            <a:r>
              <a:rPr lang="fr-BE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Les impôts et </a:t>
            </a:r>
            <a:br>
              <a:rPr lang="fr-BE" b="1" dirty="0" smtClean="0">
                <a:solidFill>
                  <a:srgbClr val="006666"/>
                </a:solidFill>
                <a:latin typeface="Calibri" panose="020F0502020204030204" pitchFamily="34" charset="0"/>
              </a:rPr>
            </a:br>
            <a:r>
              <a:rPr lang="fr-BE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les cotisations sociales  </a:t>
            </a:r>
            <a:endParaRPr lang="fr-BE" b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995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ulle ronde 3"/>
          <p:cNvSpPr/>
          <p:nvPr/>
        </p:nvSpPr>
        <p:spPr>
          <a:xfrm>
            <a:off x="2267744" y="260648"/>
            <a:ext cx="4032448" cy="2592288"/>
          </a:xfrm>
          <a:prstGeom prst="wedgeEllipseCallout">
            <a:avLst>
              <a:gd name="adj1" fmla="val -51246"/>
              <a:gd name="adj2" fmla="val 288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2200" b="1" dirty="0" smtClean="0">
              <a:latin typeface="Calibri" panose="020F0502020204030204" pitchFamily="34" charset="0"/>
            </a:endParaRPr>
          </a:p>
          <a:p>
            <a:r>
              <a:rPr lang="fr-BE" sz="2200" b="1" dirty="0" smtClean="0">
                <a:latin typeface="Calibri" panose="020F0502020204030204" pitchFamily="34" charset="0"/>
              </a:rPr>
              <a:t>Chaque mois, Frank reçoit un salaire et paie des impôts et des cotisations sociales.</a:t>
            </a:r>
          </a:p>
          <a:p>
            <a:endParaRPr lang="fr-BE" sz="2200" b="1" dirty="0" smtClean="0">
              <a:latin typeface="Calibri" panose="020F0502020204030204" pitchFamily="34" charset="0"/>
            </a:endParaRPr>
          </a:p>
          <a:p>
            <a:pPr algn="ctr"/>
            <a:endParaRPr lang="fr-BE" dirty="0">
              <a:latin typeface="Calibri" panose="020F05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2" b="100000" l="3095" r="56564">
                        <a14:foregroundMark x1="21411" y1="14575" x2="21898" y2="14413"/>
                        <a14:backgroundMark x1="7791" y1="14134" x2="9712" y2="29759"/>
                        <a14:backgroundMark x1="6830" y1="41122" x2="10886" y2="8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24" r="37060"/>
          <a:stretch/>
        </p:blipFill>
        <p:spPr>
          <a:xfrm>
            <a:off x="323528" y="1484784"/>
            <a:ext cx="2147815" cy="46538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03" b="96788" l="9845" r="89973">
                        <a14:foregroundMark x1="55697" y1="24667" x2="57065" y2="27212"/>
                        <a14:backgroundMark x1="71832" y1="42545" x2="73473" y2="50909"/>
                        <a14:backgroundMark x1="73291" y1="54788" x2="73655" y2="58606"/>
                        <a14:backgroundMark x1="52416" y1="90121" x2="56518" y2="8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771"/>
          <a:stretch/>
        </p:blipFill>
        <p:spPr>
          <a:xfrm>
            <a:off x="4965949" y="1119099"/>
            <a:ext cx="4213749" cy="5019521"/>
          </a:xfrm>
          <a:prstGeom prst="rect">
            <a:avLst/>
          </a:prstGeom>
        </p:spPr>
      </p:pic>
      <p:sp>
        <p:nvSpPr>
          <p:cNvPr id="7" name="Bulle ronde 6"/>
          <p:cNvSpPr/>
          <p:nvPr/>
        </p:nvSpPr>
        <p:spPr>
          <a:xfrm>
            <a:off x="2555776" y="3199633"/>
            <a:ext cx="3816424" cy="2938987"/>
          </a:xfrm>
          <a:prstGeom prst="wedgeEllipseCallout">
            <a:avLst>
              <a:gd name="adj1" fmla="val 42207"/>
              <a:gd name="adj2" fmla="val -423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2200" b="1" dirty="0" smtClean="0">
              <a:latin typeface="Calibri" panose="020F0502020204030204" pitchFamily="34" charset="0"/>
            </a:endParaRPr>
          </a:p>
          <a:p>
            <a:r>
              <a:rPr lang="fr-BE" sz="2200" b="1" dirty="0" smtClean="0">
                <a:latin typeface="Calibri" panose="020F0502020204030204" pitchFamily="34" charset="0"/>
              </a:rPr>
              <a:t>Chaque mois, l’employeur de Frank paie des cotisations sociales pour Frank et sa famille.</a:t>
            </a:r>
          </a:p>
          <a:p>
            <a:endParaRPr lang="fr-BE" sz="2200" b="1" dirty="0" smtClean="0">
              <a:latin typeface="Calibri" panose="020F0502020204030204" pitchFamily="34" charset="0"/>
            </a:endParaRPr>
          </a:p>
          <a:p>
            <a:pPr algn="ctr"/>
            <a:endParaRPr lang="fr-B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21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59" cy="792088"/>
          </a:xfrm>
        </p:spPr>
        <p:txBody>
          <a:bodyPr>
            <a:noAutofit/>
          </a:bodyPr>
          <a:lstStyle/>
          <a:p>
            <a:pPr algn="ctr"/>
            <a:r>
              <a:rPr lang="fr-BE" sz="3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LES IMPÔTS</a:t>
            </a:r>
            <a:endParaRPr lang="fr-BE" sz="3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23528" y="1412776"/>
            <a:ext cx="8208911" cy="4968552"/>
          </a:xfrm>
        </p:spPr>
        <p:txBody>
          <a:bodyPr>
            <a:normAutofit/>
          </a:bodyPr>
          <a:lstStyle/>
          <a:p>
            <a:pPr marL="516600" lvl="1" indent="-457200" algn="just">
              <a:buClr>
                <a:srgbClr val="006666"/>
              </a:buClr>
              <a:buFont typeface="Wingdings" panose="05000000000000000000" pitchFamily="2" charset="2"/>
              <a:buChar char="§"/>
            </a:pPr>
            <a:r>
              <a:rPr lang="fr-BE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Les impôts permettent à l’État de remplir ses missions, par exemple financer les écoles, la justice, les routes, la police, l’armée, les transports, etc.</a:t>
            </a:r>
            <a:endParaRPr lang="fr-BE" sz="1800" dirty="0"/>
          </a:p>
          <a:p>
            <a:pPr marL="516600" lvl="1" indent="-457200" algn="just">
              <a:buClr>
                <a:srgbClr val="006666"/>
              </a:buClr>
              <a:buFont typeface="Wingdings" panose="05000000000000000000" pitchFamily="2" charset="2"/>
              <a:buChar char="§"/>
            </a:pPr>
            <a:endParaRPr lang="fr-BE" sz="1700" b="1" dirty="0" smtClean="0">
              <a:solidFill>
                <a:srgbClr val="009999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67" y="2986196"/>
            <a:ext cx="2016224" cy="13388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51332" t="24341" r="1151" b="16078"/>
          <a:stretch/>
        </p:blipFill>
        <p:spPr>
          <a:xfrm>
            <a:off x="3561789" y="2938837"/>
            <a:ext cx="2029290" cy="14312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77" y="4721377"/>
            <a:ext cx="1941961" cy="145647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9" t="42617" r="8407" b="18623"/>
          <a:stretch/>
        </p:blipFill>
        <p:spPr>
          <a:xfrm>
            <a:off x="6171577" y="2986196"/>
            <a:ext cx="1941961" cy="133654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/>
          <a:srcRect l="51332" t="24275" r="1150" b="16078"/>
          <a:stretch/>
        </p:blipFill>
        <p:spPr>
          <a:xfrm>
            <a:off x="3392390" y="4671692"/>
            <a:ext cx="2198689" cy="155246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67" y="4708172"/>
            <a:ext cx="1878741" cy="1469676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965067" y="6224157"/>
            <a:ext cx="18787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 smtClean="0"/>
              <a:t>Dicklebers</a:t>
            </a:r>
            <a:r>
              <a:rPr lang="fr-BE" sz="900" dirty="0" smtClean="0"/>
              <a:t> – </a:t>
            </a:r>
            <a:r>
              <a:rPr lang="fr-BE" sz="900" dirty="0" err="1" smtClean="0"/>
              <a:t>Wikimedia</a:t>
            </a:r>
            <a:r>
              <a:rPr lang="fr-BE" sz="900" dirty="0" smtClean="0"/>
              <a:t> Commons</a:t>
            </a:r>
            <a:endParaRPr lang="fr-BE" sz="900" dirty="0"/>
          </a:p>
        </p:txBody>
      </p:sp>
      <p:sp>
        <p:nvSpPr>
          <p:cNvPr id="23" name="ZoneTexte 22"/>
          <p:cNvSpPr txBox="1"/>
          <p:nvPr/>
        </p:nvSpPr>
        <p:spPr>
          <a:xfrm>
            <a:off x="3363396" y="6224157"/>
            <a:ext cx="18787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smtClean="0"/>
              <a:t>Mallette Institutions de Lire et Ecrire</a:t>
            </a:r>
            <a:endParaRPr lang="fr-BE" sz="9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165876" y="6224157"/>
            <a:ext cx="18787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 smtClean="0"/>
              <a:t>Pixabay</a:t>
            </a:r>
            <a:endParaRPr lang="fr-BE" sz="900" dirty="0"/>
          </a:p>
        </p:txBody>
      </p:sp>
      <p:sp>
        <p:nvSpPr>
          <p:cNvPr id="25" name="ZoneTexte 24"/>
          <p:cNvSpPr txBox="1"/>
          <p:nvPr/>
        </p:nvSpPr>
        <p:spPr>
          <a:xfrm>
            <a:off x="965066" y="4333324"/>
            <a:ext cx="18787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 smtClean="0"/>
              <a:t>Pixabay</a:t>
            </a:r>
            <a:endParaRPr lang="fr-BE" sz="900" dirty="0"/>
          </a:p>
        </p:txBody>
      </p:sp>
      <p:sp>
        <p:nvSpPr>
          <p:cNvPr id="26" name="ZoneTexte 25"/>
          <p:cNvSpPr txBox="1"/>
          <p:nvPr/>
        </p:nvSpPr>
        <p:spPr>
          <a:xfrm>
            <a:off x="6165875" y="4336724"/>
            <a:ext cx="18787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 smtClean="0"/>
              <a:t>Pixabay</a:t>
            </a:r>
            <a:endParaRPr lang="fr-BE" sz="900" dirty="0"/>
          </a:p>
        </p:txBody>
      </p:sp>
      <p:sp>
        <p:nvSpPr>
          <p:cNvPr id="27" name="ZoneTexte 26"/>
          <p:cNvSpPr txBox="1"/>
          <p:nvPr/>
        </p:nvSpPr>
        <p:spPr>
          <a:xfrm>
            <a:off x="3561789" y="4340973"/>
            <a:ext cx="18787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smtClean="0"/>
              <a:t>Mallette Institutions de Lire et Ecrire</a:t>
            </a:r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38373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59" cy="792088"/>
          </a:xfrm>
        </p:spPr>
        <p:txBody>
          <a:bodyPr>
            <a:noAutofit/>
          </a:bodyPr>
          <a:lstStyle/>
          <a:p>
            <a:pPr algn="ctr"/>
            <a:r>
              <a:rPr lang="fr-BE" sz="3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LES COTISATIONS SOCIALES</a:t>
            </a:r>
            <a:endParaRPr lang="fr-BE" sz="3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23529" y="1412776"/>
            <a:ext cx="4852120" cy="4968552"/>
          </a:xfrm>
        </p:spPr>
        <p:txBody>
          <a:bodyPr>
            <a:normAutofit/>
          </a:bodyPr>
          <a:lstStyle/>
          <a:p>
            <a:pPr marL="516600" lvl="1" indent="-457200" algn="just">
              <a:buClr>
                <a:srgbClr val="006666"/>
              </a:buClr>
              <a:buFont typeface="Wingdings" panose="05000000000000000000" pitchFamily="2" charset="2"/>
              <a:buChar char="§"/>
            </a:pPr>
            <a:r>
              <a:rPr lang="fr-BE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Les cotisations sociales permettent </a:t>
            </a:r>
            <a:r>
              <a:rPr lang="fr-BE" b="1" u="sng" dirty="0" smtClean="0">
                <a:solidFill>
                  <a:srgbClr val="009999"/>
                </a:solidFill>
                <a:latin typeface="Calibri" panose="020F0502020204030204" pitchFamily="34" charset="0"/>
              </a:rPr>
              <a:t>notamment</a:t>
            </a:r>
            <a:r>
              <a:rPr lang="fr-BE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 d’assurer la protection de Frank :</a:t>
            </a:r>
          </a:p>
          <a:p>
            <a:pPr marL="516600" lvl="1" indent="-457200" algn="just">
              <a:buClr>
                <a:srgbClr val="006666"/>
              </a:buClr>
              <a:buFont typeface="Wingdings" panose="05000000000000000000" pitchFamily="2" charset="2"/>
              <a:buChar char="§"/>
            </a:pPr>
            <a:endParaRPr lang="fr-BE" sz="1050" b="1" dirty="0" smtClean="0">
              <a:solidFill>
                <a:srgbClr val="009999"/>
              </a:solidFill>
              <a:latin typeface="Calibri" panose="020F0502020204030204" pitchFamily="34" charset="0"/>
            </a:endParaRPr>
          </a:p>
          <a:p>
            <a:pPr marL="790920" lvl="2" indent="-457200" algn="just">
              <a:buClr>
                <a:srgbClr val="006666"/>
              </a:buClr>
              <a:buFont typeface="Wingdings" panose="05000000000000000000" pitchFamily="2" charset="2"/>
              <a:buChar char="§"/>
            </a:pPr>
            <a:r>
              <a:rPr lang="fr-BE" sz="22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en cas d’accident de travail</a:t>
            </a:r>
          </a:p>
          <a:p>
            <a:pPr marL="333720" lvl="2" indent="0" algn="just">
              <a:buClr>
                <a:srgbClr val="006666"/>
              </a:buClr>
              <a:buNone/>
            </a:pPr>
            <a:r>
              <a:rPr lang="fr-BE" sz="12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 </a:t>
            </a:r>
          </a:p>
          <a:p>
            <a:pPr marL="790920" lvl="2" indent="-457200" algn="just">
              <a:buClr>
                <a:srgbClr val="006666"/>
              </a:buClr>
              <a:buFont typeface="Wingdings" panose="05000000000000000000" pitchFamily="2" charset="2"/>
              <a:buChar char="§"/>
            </a:pPr>
            <a:r>
              <a:rPr lang="fr-BE" sz="2200" b="1" dirty="0">
                <a:solidFill>
                  <a:srgbClr val="009999"/>
                </a:solidFill>
                <a:latin typeface="Calibri" panose="020F0502020204030204" pitchFamily="34" charset="0"/>
              </a:rPr>
              <a:t>e</a:t>
            </a:r>
            <a:r>
              <a:rPr lang="fr-BE" sz="22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n cas de maladie</a:t>
            </a:r>
          </a:p>
          <a:p>
            <a:pPr marL="333720" lvl="2" indent="0" algn="just">
              <a:buClr>
                <a:srgbClr val="006666"/>
              </a:buClr>
              <a:buNone/>
            </a:pPr>
            <a:endParaRPr lang="fr-BE" sz="1200" b="1" dirty="0" smtClean="0">
              <a:solidFill>
                <a:srgbClr val="009999"/>
              </a:solidFill>
              <a:latin typeface="Calibri" panose="020F0502020204030204" pitchFamily="34" charset="0"/>
            </a:endParaRPr>
          </a:p>
          <a:p>
            <a:pPr marL="790920" lvl="2" indent="-457200" algn="just">
              <a:buClr>
                <a:srgbClr val="006666"/>
              </a:buClr>
              <a:buFont typeface="Wingdings" panose="05000000000000000000" pitchFamily="2" charset="2"/>
              <a:buChar char="§"/>
            </a:pPr>
            <a:r>
              <a:rPr lang="fr-BE" sz="22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s’il n’a plus de travail, via les allocations de chômage </a:t>
            </a:r>
          </a:p>
          <a:p>
            <a:pPr marL="333720" lvl="2" indent="0" algn="just">
              <a:buClr>
                <a:srgbClr val="006666"/>
              </a:buClr>
              <a:buNone/>
            </a:pPr>
            <a:endParaRPr lang="fr-BE" sz="1200" b="1" dirty="0" smtClean="0">
              <a:solidFill>
                <a:srgbClr val="009999"/>
              </a:solidFill>
              <a:latin typeface="Calibri" panose="020F0502020204030204" pitchFamily="34" charset="0"/>
            </a:endParaRPr>
          </a:p>
          <a:p>
            <a:pPr marL="790920" lvl="2" indent="-457200" algn="just">
              <a:buClr>
                <a:srgbClr val="006666"/>
              </a:buClr>
              <a:buFont typeface="Wingdings" panose="05000000000000000000" pitchFamily="2" charset="2"/>
              <a:buChar char="§"/>
            </a:pPr>
            <a:r>
              <a:rPr lang="fr-BE" sz="22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au-delà de l’âge légal pour travailler, via la pension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5610868" y="1969499"/>
            <a:ext cx="1247018" cy="1647989"/>
            <a:chOff x="5220072" y="5157192"/>
            <a:chExt cx="1247018" cy="140083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5157192"/>
              <a:ext cx="1236785" cy="79238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" name="ZoneTexte 7"/>
            <p:cNvSpPr txBox="1"/>
            <p:nvPr/>
          </p:nvSpPr>
          <p:spPr>
            <a:xfrm>
              <a:off x="5220072" y="5973249"/>
              <a:ext cx="12470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b="1" dirty="0" smtClean="0">
                  <a:latin typeface="Calibri" panose="020F0502020204030204" pitchFamily="34" charset="0"/>
                </a:rPr>
                <a:t>Accidents du travail</a:t>
              </a:r>
              <a:endParaRPr lang="fr-BE" sz="16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7236296" y="2060848"/>
            <a:ext cx="1800200" cy="1417360"/>
            <a:chOff x="127030" y="4841220"/>
            <a:chExt cx="2160240" cy="1362468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30" y="4841220"/>
              <a:ext cx="1055441" cy="7776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ZoneTexte 10"/>
            <p:cNvSpPr txBox="1"/>
            <p:nvPr/>
          </p:nvSpPr>
          <p:spPr>
            <a:xfrm>
              <a:off x="127030" y="5618913"/>
              <a:ext cx="2160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b="1" dirty="0" smtClean="0">
                  <a:latin typeface="Calibri" panose="020F0502020204030204" pitchFamily="34" charset="0"/>
                </a:rPr>
                <a:t>Allocations de chômage</a:t>
              </a:r>
              <a:endParaRPr lang="fr-BE" sz="16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7640352" y="4116920"/>
            <a:ext cx="1101517" cy="1274658"/>
            <a:chOff x="4026087" y="5085184"/>
            <a:chExt cx="1101517" cy="1274658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5085184"/>
              <a:ext cx="1017805" cy="8866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ZoneTexte 13"/>
            <p:cNvSpPr txBox="1"/>
            <p:nvPr/>
          </p:nvSpPr>
          <p:spPr>
            <a:xfrm>
              <a:off x="4026087" y="6021288"/>
              <a:ext cx="11015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b="1" dirty="0" smtClean="0">
                  <a:latin typeface="Calibri" panose="020F0502020204030204" pitchFamily="34" charset="0"/>
                </a:rPr>
                <a:t>Pensions</a:t>
              </a:r>
              <a:endParaRPr lang="fr-BE" sz="16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5419199" y="4077072"/>
            <a:ext cx="1623370" cy="1487356"/>
            <a:chOff x="7245355" y="2623152"/>
            <a:chExt cx="1758328" cy="1534639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2471" y="2623152"/>
              <a:ext cx="864096" cy="9665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1" name="ZoneTexte 20"/>
            <p:cNvSpPr txBox="1"/>
            <p:nvPr/>
          </p:nvSpPr>
          <p:spPr>
            <a:xfrm>
              <a:off x="7245355" y="3573016"/>
              <a:ext cx="17583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b="1" dirty="0" smtClean="0">
                  <a:latin typeface="Calibri" panose="020F0502020204030204" pitchFamily="34" charset="0"/>
                </a:rPr>
                <a:t>Maladies professionnelles</a:t>
              </a:r>
              <a:endParaRPr lang="fr-BE" sz="1600" b="1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2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2060848"/>
            <a:ext cx="7632848" cy="1872208"/>
          </a:xfrm>
        </p:spPr>
        <p:txBody>
          <a:bodyPr>
            <a:noAutofit/>
          </a:bodyPr>
          <a:lstStyle/>
          <a:p>
            <a:pPr algn="ctr"/>
            <a:r>
              <a:rPr lang="fr-BE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Différencier le statut d’</a:t>
            </a:r>
            <a:r>
              <a:rPr lang="fr-BE" b="1" dirty="0" err="1" smtClean="0">
                <a:solidFill>
                  <a:srgbClr val="006666"/>
                </a:solidFill>
                <a:latin typeface="Calibri" panose="020F0502020204030204" pitchFamily="34" charset="0"/>
              </a:rPr>
              <a:t>indépendant.e</a:t>
            </a:r>
            <a:r>
              <a:rPr lang="fr-BE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, de </a:t>
            </a:r>
            <a:r>
              <a:rPr lang="fr-BE" b="1" dirty="0" err="1" smtClean="0">
                <a:solidFill>
                  <a:srgbClr val="006666"/>
                </a:solidFill>
                <a:latin typeface="Calibri" panose="020F0502020204030204" pitchFamily="34" charset="0"/>
              </a:rPr>
              <a:t>salarié.e</a:t>
            </a:r>
            <a:r>
              <a:rPr lang="fr-BE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 et de fonctionnaire</a:t>
            </a:r>
            <a:endParaRPr lang="fr-BE" b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962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1628800"/>
            <a:ext cx="7772400" cy="1872208"/>
          </a:xfrm>
        </p:spPr>
        <p:txBody>
          <a:bodyPr>
            <a:normAutofit/>
          </a:bodyPr>
          <a:lstStyle/>
          <a:p>
            <a:pPr algn="ctr"/>
            <a:r>
              <a:rPr lang="fr-BE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Comprendre ce qu’implique le travail non déclaré</a:t>
            </a:r>
            <a:endParaRPr lang="fr-BE" b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341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ulle ronde 3"/>
          <p:cNvSpPr/>
          <p:nvPr/>
        </p:nvSpPr>
        <p:spPr>
          <a:xfrm>
            <a:off x="3059832" y="293536"/>
            <a:ext cx="5400600" cy="3960440"/>
          </a:xfrm>
          <a:prstGeom prst="wedgeEllipseCallout">
            <a:avLst>
              <a:gd name="adj1" fmla="val -59180"/>
              <a:gd name="adj2" fmla="val 20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000" b="1" dirty="0" smtClean="0">
                <a:latin typeface="Calibri" panose="020F0502020204030204" pitchFamily="34" charset="0"/>
              </a:rPr>
              <a:t>Franck arrive à la fin de son contrat. Il cherche à nouveau du travail.</a:t>
            </a:r>
          </a:p>
          <a:p>
            <a:pPr algn="ctr"/>
            <a:endParaRPr lang="fr-BE" sz="2000" b="1" dirty="0" smtClean="0">
              <a:latin typeface="Calibri" panose="020F0502020204030204" pitchFamily="34" charset="0"/>
            </a:endParaRPr>
          </a:p>
          <a:p>
            <a:pPr algn="ctr"/>
            <a:r>
              <a:rPr lang="fr-BE" sz="2000" b="1" dirty="0" smtClean="0">
                <a:latin typeface="Calibri" panose="020F0502020204030204" pitchFamily="34" charset="0"/>
              </a:rPr>
              <a:t>Un ami de Franck lui propose de travailler sans contrat. On appelle cela du travail non déclaré ou « travail en noir ».</a:t>
            </a:r>
          </a:p>
          <a:p>
            <a:pPr algn="ctr"/>
            <a:endParaRPr lang="fr-BE" sz="2000" b="1" dirty="0">
              <a:latin typeface="Calibri" panose="020F0502020204030204" pitchFamily="34" charset="0"/>
            </a:endParaRPr>
          </a:p>
          <a:p>
            <a:pPr algn="ctr"/>
            <a:r>
              <a:rPr lang="fr-BE" sz="2000" b="1" dirty="0" smtClean="0">
                <a:latin typeface="Calibri" panose="020F0502020204030204" pitchFamily="34" charset="0"/>
              </a:rPr>
              <a:t>Franck se méfie.</a:t>
            </a:r>
            <a:endParaRPr lang="fr-BE" sz="2000" b="1" dirty="0">
              <a:latin typeface="Calibri" panose="020F05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2" b="100000" l="3095" r="56564">
                        <a14:foregroundMark x1="20925" y1="14737" x2="24088" y2="14737"/>
                        <a14:backgroundMark x1="7791" y1="14134" x2="9712" y2="29759"/>
                        <a14:backgroundMark x1="6830" y1="41122" x2="10886" y2="8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24" r="37060"/>
          <a:stretch/>
        </p:blipFill>
        <p:spPr>
          <a:xfrm>
            <a:off x="611560" y="1340768"/>
            <a:ext cx="2269302" cy="491707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9549" t="20204" r="36357" b="13122"/>
          <a:stretch/>
        </p:blipFill>
        <p:spPr>
          <a:xfrm>
            <a:off x="5004048" y="4437112"/>
            <a:ext cx="1503009" cy="165331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17" y="4886584"/>
            <a:ext cx="1109870" cy="75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9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904364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fr-BE" sz="3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  </a:t>
            </a:r>
            <a:r>
              <a:rPr lang="fr-BE" sz="27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QUELS SONT LES RISQUES DU TRAVAIL NON DÉCLARÉ ?</a:t>
            </a:r>
            <a:endParaRPr lang="fr-BE" sz="27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23529" y="1412776"/>
            <a:ext cx="4752527" cy="4896544"/>
          </a:xfrm>
        </p:spPr>
        <p:txBody>
          <a:bodyPr>
            <a:normAutofit/>
          </a:bodyPr>
          <a:lstStyle/>
          <a:p>
            <a:pPr marL="516600" lvl="1" indent="-457200" algn="just">
              <a:buClr>
                <a:srgbClr val="006666"/>
              </a:buClr>
              <a:buFont typeface="Wingdings" panose="05000000000000000000" pitchFamily="2" charset="2"/>
              <a:buChar char="§"/>
            </a:pPr>
            <a:r>
              <a:rPr lang="fr-BE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Si son patron ne le paie pas, </a:t>
            </a:r>
          </a:p>
          <a:p>
            <a:pPr marL="59400" lvl="1" indent="0" algn="just">
              <a:buClr>
                <a:srgbClr val="006666"/>
              </a:buClr>
              <a:buNone/>
            </a:pPr>
            <a:r>
              <a:rPr lang="fr-BE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	M</a:t>
            </a:r>
            <a:r>
              <a:rPr lang="fr-BE" b="1" dirty="0">
                <a:solidFill>
                  <a:srgbClr val="009999"/>
                </a:solidFill>
                <a:latin typeface="Calibri" panose="020F0502020204030204" pitchFamily="34" charset="0"/>
              </a:rPr>
              <a:t>. Franck ne peut rien </a:t>
            </a:r>
            <a:r>
              <a:rPr lang="fr-BE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faire</a:t>
            </a:r>
          </a:p>
          <a:p>
            <a:pPr marL="59400" lvl="1" indent="0" algn="just">
              <a:buClr>
                <a:srgbClr val="006666"/>
              </a:buClr>
              <a:buNone/>
            </a:pPr>
            <a:endParaRPr lang="fr-BE" b="1" dirty="0">
              <a:solidFill>
                <a:srgbClr val="009999"/>
              </a:solidFill>
              <a:latin typeface="Calibri" panose="020F0502020204030204" pitchFamily="34" charset="0"/>
            </a:endParaRPr>
          </a:p>
          <a:p>
            <a:pPr marL="59400" lvl="1" indent="0" algn="just">
              <a:buClr>
                <a:srgbClr val="006666"/>
              </a:buClr>
              <a:buNone/>
            </a:pPr>
            <a:endParaRPr lang="fr-BE" b="1" dirty="0" smtClean="0">
              <a:solidFill>
                <a:srgbClr val="009999"/>
              </a:solidFill>
              <a:latin typeface="Calibri" panose="020F0502020204030204" pitchFamily="34" charset="0"/>
            </a:endParaRPr>
          </a:p>
          <a:p>
            <a:pPr marL="59400" lvl="1" indent="0" algn="just">
              <a:buClr>
                <a:srgbClr val="006666"/>
              </a:buClr>
              <a:buNone/>
            </a:pPr>
            <a:endParaRPr lang="fr-BE" b="1" dirty="0">
              <a:solidFill>
                <a:srgbClr val="009999"/>
              </a:solidFill>
              <a:latin typeface="Calibri" panose="020F0502020204030204" pitchFamily="34" charset="0"/>
            </a:endParaRPr>
          </a:p>
          <a:p>
            <a:pPr marL="516600" lvl="1" indent="-457200" algn="just">
              <a:buClr>
                <a:srgbClr val="006666"/>
              </a:buClr>
              <a:buFont typeface="Wingdings" panose="05000000000000000000" pitchFamily="2" charset="2"/>
              <a:buChar char="§"/>
            </a:pPr>
            <a:r>
              <a:rPr lang="fr-BE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L’employeur peut faire ce qu’il </a:t>
            </a:r>
            <a:r>
              <a:rPr lang="fr-BE" b="1" smtClean="0">
                <a:solidFill>
                  <a:srgbClr val="009999"/>
                </a:solidFill>
                <a:latin typeface="Calibri" panose="020F0502020204030204" pitchFamily="34" charset="0"/>
              </a:rPr>
              <a:t>veut </a:t>
            </a:r>
            <a:endParaRPr lang="fr-BE" b="1" dirty="0" smtClean="0">
              <a:solidFill>
                <a:srgbClr val="009999"/>
              </a:solidFill>
              <a:latin typeface="Calibri" panose="020F0502020204030204" pitchFamily="34" charset="0"/>
            </a:endParaRPr>
          </a:p>
          <a:p>
            <a:pPr lvl="1"/>
            <a:endParaRPr lang="fr-BE" sz="2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BE" dirty="0" smtClean="0"/>
          </a:p>
        </p:txBody>
      </p:sp>
      <p:pic>
        <p:nvPicPr>
          <p:cNvPr id="7" name="Picture 2" descr="C:\Users\portable9\AppData\Local\Microsoft\Windows\Temporary Internet Files\Content.IE5\XBFLQ0GN\MC90041132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4997"/>
            <a:ext cx="864096" cy="68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/>
          <a:srcRect l="34236" t="30921" r="35326" b="38157"/>
          <a:stretch/>
        </p:blipFill>
        <p:spPr>
          <a:xfrm>
            <a:off x="5796136" y="1446069"/>
            <a:ext cx="2412268" cy="137843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5"/>
          <a:srcRect l="34167" t="3738" r="36916" b="6709"/>
          <a:stretch/>
        </p:blipFill>
        <p:spPr>
          <a:xfrm>
            <a:off x="6300192" y="3429000"/>
            <a:ext cx="1604262" cy="279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3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904364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fr-BE" sz="3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  </a:t>
            </a:r>
            <a:r>
              <a:rPr lang="fr-BE" sz="27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QUELS SONT LES RISQUES DU TRAVAIL NON DÉCLARÉ ?</a:t>
            </a:r>
            <a:endParaRPr lang="fr-BE" sz="27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23529" y="1412776"/>
            <a:ext cx="4752527" cy="4896544"/>
          </a:xfrm>
        </p:spPr>
        <p:txBody>
          <a:bodyPr>
            <a:normAutofit/>
          </a:bodyPr>
          <a:lstStyle/>
          <a:p>
            <a:pPr marL="516600" lvl="1" indent="-457200" algn="just">
              <a:buClr>
                <a:srgbClr val="006666"/>
              </a:buClr>
              <a:buFont typeface="Wingdings" panose="05000000000000000000" pitchFamily="2" charset="2"/>
              <a:buChar char="§"/>
            </a:pPr>
            <a:r>
              <a:rPr lang="fr-BE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Pas d’aide (protection sociale) :</a:t>
            </a:r>
          </a:p>
          <a:p>
            <a:pPr marL="790920" lvl="2" indent="-457200" algn="just">
              <a:buClr>
                <a:srgbClr val="006666"/>
              </a:buClr>
              <a:buFont typeface="Wingdings" panose="05000000000000000000" pitchFamily="2" charset="2"/>
              <a:buChar char="§"/>
            </a:pPr>
            <a:r>
              <a:rPr lang="fr-BE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en cas d’accident de travail </a:t>
            </a:r>
          </a:p>
          <a:p>
            <a:pPr marL="790920" lvl="2" indent="-457200" algn="just">
              <a:buClr>
                <a:srgbClr val="006666"/>
              </a:buClr>
              <a:buFont typeface="Wingdings" panose="05000000000000000000" pitchFamily="2" charset="2"/>
              <a:buChar char="§"/>
            </a:pPr>
            <a:r>
              <a:rPr lang="fr-BE" b="1" dirty="0">
                <a:solidFill>
                  <a:srgbClr val="009999"/>
                </a:solidFill>
                <a:latin typeface="Calibri" panose="020F0502020204030204" pitchFamily="34" charset="0"/>
              </a:rPr>
              <a:t>e</a:t>
            </a:r>
            <a:r>
              <a:rPr lang="fr-BE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n cas de maladie ou </a:t>
            </a:r>
          </a:p>
          <a:p>
            <a:pPr marL="790920" lvl="2" indent="-457200" algn="just">
              <a:buClr>
                <a:srgbClr val="006666"/>
              </a:buClr>
              <a:buFont typeface="Wingdings" panose="05000000000000000000" pitchFamily="2" charset="2"/>
              <a:buChar char="§"/>
            </a:pPr>
            <a:r>
              <a:rPr lang="fr-BE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s’il n’a plus de travail </a:t>
            </a:r>
          </a:p>
          <a:p>
            <a:pPr marL="59400" lvl="1" indent="0" algn="just">
              <a:buClr>
                <a:srgbClr val="006666"/>
              </a:buClr>
              <a:buNone/>
            </a:pPr>
            <a:endParaRPr lang="fr-BE" sz="1700" b="1" dirty="0" smtClean="0">
              <a:solidFill>
                <a:srgbClr val="009999"/>
              </a:solidFill>
              <a:latin typeface="Calibri" panose="020F0502020204030204" pitchFamily="34" charset="0"/>
            </a:endParaRPr>
          </a:p>
          <a:p>
            <a:pPr marL="59400" lvl="1" indent="0" algn="just">
              <a:buClr>
                <a:srgbClr val="006666"/>
              </a:buClr>
              <a:buNone/>
            </a:pPr>
            <a:endParaRPr lang="fr-BE" sz="1700" b="1" dirty="0" smtClean="0">
              <a:solidFill>
                <a:srgbClr val="009999"/>
              </a:solidFill>
              <a:latin typeface="Calibri" panose="020F0502020204030204" pitchFamily="34" charset="0"/>
            </a:endParaRPr>
          </a:p>
          <a:p>
            <a:pPr marL="59400" lvl="1" indent="0" algn="just">
              <a:buClr>
                <a:srgbClr val="006666"/>
              </a:buClr>
              <a:buNone/>
            </a:pPr>
            <a:endParaRPr lang="fr-BE" sz="1700" b="1" dirty="0" smtClean="0">
              <a:solidFill>
                <a:srgbClr val="009999"/>
              </a:solidFill>
              <a:latin typeface="Calibri" panose="020F0502020204030204" pitchFamily="34" charset="0"/>
            </a:endParaRPr>
          </a:p>
          <a:p>
            <a:pPr marL="59400" lvl="1" indent="0" algn="just">
              <a:buClr>
                <a:srgbClr val="006666"/>
              </a:buClr>
              <a:buNone/>
            </a:pPr>
            <a:endParaRPr lang="fr-BE" sz="1700" b="1" dirty="0">
              <a:solidFill>
                <a:srgbClr val="009999"/>
              </a:solidFill>
              <a:latin typeface="Calibri" panose="020F0502020204030204" pitchFamily="34" charset="0"/>
            </a:endParaRPr>
          </a:p>
          <a:p>
            <a:pPr marL="516600" lvl="1" indent="-457200" algn="just">
              <a:buClr>
                <a:srgbClr val="006666"/>
              </a:buClr>
              <a:buFont typeface="Wingdings" panose="05000000000000000000" pitchFamily="2" charset="2"/>
              <a:buChar char="§"/>
            </a:pPr>
            <a:r>
              <a:rPr lang="fr-BE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Pas de pension ou très petite</a:t>
            </a:r>
          </a:p>
          <a:p>
            <a:pPr marL="59400" lvl="1" indent="0" algn="just">
              <a:buClr>
                <a:srgbClr val="006666"/>
              </a:buClr>
              <a:buNone/>
            </a:pPr>
            <a:endParaRPr lang="fr-BE" sz="1700" b="1" dirty="0" smtClean="0">
              <a:solidFill>
                <a:srgbClr val="009999"/>
              </a:solidFill>
              <a:latin typeface="Calibri" panose="020F0502020204030204" pitchFamily="34" charset="0"/>
            </a:endParaRPr>
          </a:p>
          <a:p>
            <a:pPr marL="59400" lvl="1" indent="0" algn="just">
              <a:buClr>
                <a:srgbClr val="006666"/>
              </a:buClr>
              <a:buNone/>
            </a:pPr>
            <a:endParaRPr lang="fr-BE" sz="1700" b="1" dirty="0" smtClean="0">
              <a:solidFill>
                <a:srgbClr val="009999"/>
              </a:solidFill>
              <a:latin typeface="Calibri" panose="020F0502020204030204" pitchFamily="34" charset="0"/>
            </a:endParaRPr>
          </a:p>
          <a:p>
            <a:pPr marL="320040" lvl="1" indent="0">
              <a:buNone/>
            </a:pPr>
            <a:endParaRPr lang="fr-BE" sz="2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BE" dirty="0" smtClean="0"/>
          </a:p>
        </p:txBody>
      </p:sp>
      <p:pic>
        <p:nvPicPr>
          <p:cNvPr id="7" name="Picture 2" descr="C:\Users\portable9\AppData\Local\Microsoft\Windows\Temporary Internet Files\Content.IE5\XBFLQ0GN\MC90041132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4997"/>
            <a:ext cx="864096" cy="68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5194136" y="1590564"/>
            <a:ext cx="1247018" cy="1400832"/>
            <a:chOff x="5220072" y="5157192"/>
            <a:chExt cx="1247018" cy="140083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5157192"/>
              <a:ext cx="1236785" cy="79238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" name="ZoneTexte 7"/>
            <p:cNvSpPr txBox="1"/>
            <p:nvPr/>
          </p:nvSpPr>
          <p:spPr>
            <a:xfrm>
              <a:off x="5220072" y="5973249"/>
              <a:ext cx="12470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b="1" dirty="0" smtClean="0">
                  <a:latin typeface="Calibri" panose="020F0502020204030204" pitchFamily="34" charset="0"/>
                </a:rPr>
                <a:t>Accidents du travail</a:t>
              </a:r>
              <a:endParaRPr lang="fr-BE" sz="16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7402003" y="1564987"/>
            <a:ext cx="1800200" cy="1417360"/>
            <a:chOff x="127030" y="4841220"/>
            <a:chExt cx="2160240" cy="1362468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30" y="4841220"/>
              <a:ext cx="1055441" cy="7776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ZoneTexte 10"/>
            <p:cNvSpPr txBox="1"/>
            <p:nvPr/>
          </p:nvSpPr>
          <p:spPr>
            <a:xfrm>
              <a:off x="127030" y="5618913"/>
              <a:ext cx="2160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b="1" dirty="0" smtClean="0">
                  <a:latin typeface="Calibri" panose="020F0502020204030204" pitchFamily="34" charset="0"/>
                </a:rPr>
                <a:t>Allocations de chômage</a:t>
              </a:r>
              <a:endParaRPr lang="fr-BE" sz="16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6536980" y="4494983"/>
            <a:ext cx="1101517" cy="1274658"/>
            <a:chOff x="4026087" y="5085184"/>
            <a:chExt cx="1101517" cy="1274658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5085184"/>
              <a:ext cx="1017805" cy="8866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ZoneTexte 13"/>
            <p:cNvSpPr txBox="1"/>
            <p:nvPr/>
          </p:nvSpPr>
          <p:spPr>
            <a:xfrm>
              <a:off x="4026087" y="6021288"/>
              <a:ext cx="11015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b="1" dirty="0" smtClean="0">
                  <a:latin typeface="Calibri" panose="020F0502020204030204" pitchFamily="34" charset="0"/>
                </a:rPr>
                <a:t>Pensions</a:t>
              </a:r>
              <a:endParaRPr lang="fr-BE" sz="1600" b="1" dirty="0">
                <a:latin typeface="Calibri" panose="020F0502020204030204" pitchFamily="34" charset="0"/>
              </a:endParaRPr>
            </a:p>
          </p:txBody>
        </p:sp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210" y="1542815"/>
            <a:ext cx="641688" cy="43614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51" y="1463299"/>
            <a:ext cx="692185" cy="47047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111" y="4460622"/>
            <a:ext cx="640313" cy="435213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6276054" y="2398001"/>
            <a:ext cx="1623370" cy="1487356"/>
            <a:chOff x="7245355" y="2623152"/>
            <a:chExt cx="1758328" cy="1534639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2471" y="2623152"/>
              <a:ext cx="864096" cy="9665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1" name="ZoneTexte 20"/>
            <p:cNvSpPr txBox="1"/>
            <p:nvPr/>
          </p:nvSpPr>
          <p:spPr>
            <a:xfrm>
              <a:off x="7245355" y="3573016"/>
              <a:ext cx="17583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b="1" dirty="0" smtClean="0">
                  <a:latin typeface="Calibri" panose="020F0502020204030204" pitchFamily="34" charset="0"/>
                </a:rPr>
                <a:t>Maladies professionnelles</a:t>
              </a:r>
              <a:endParaRPr lang="fr-BE" sz="1600" b="1" dirty="0">
                <a:latin typeface="Calibri" panose="020F0502020204030204" pitchFamily="34" charset="0"/>
              </a:endParaRPr>
            </a:p>
          </p:txBody>
        </p:sp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139" y="2634207"/>
            <a:ext cx="692185" cy="47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5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904364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fr-BE" sz="3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  </a:t>
            </a:r>
            <a:r>
              <a:rPr lang="fr-BE" sz="27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QUELS SONT LES RISQUES DU TRAVAIL NON DÉCLARÉ ?</a:t>
            </a:r>
            <a:endParaRPr lang="fr-BE" sz="27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23528" y="1510944"/>
            <a:ext cx="8496944" cy="4824536"/>
          </a:xfrm>
        </p:spPr>
        <p:txBody>
          <a:bodyPr>
            <a:normAutofit/>
          </a:bodyPr>
          <a:lstStyle/>
          <a:p>
            <a:pPr marL="516600" lvl="1" indent="-457200" algn="just">
              <a:buFont typeface="Wingdings" panose="05000000000000000000" pitchFamily="2" charset="2"/>
              <a:buChar char="§"/>
            </a:pPr>
            <a:r>
              <a:rPr lang="fr-BE" sz="28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Sanctions possibles :</a:t>
            </a:r>
          </a:p>
          <a:p>
            <a:pPr marL="59400" lvl="1" indent="0" algn="just">
              <a:buNone/>
            </a:pPr>
            <a:r>
              <a:rPr lang="fr-BE" sz="11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  </a:t>
            </a:r>
          </a:p>
          <a:p>
            <a:pPr marL="684000" lvl="2" algn="just"/>
            <a:r>
              <a:rPr lang="fr-BE" sz="24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Remboursement </a:t>
            </a:r>
            <a:r>
              <a:rPr lang="fr-BE" sz="2400" b="1" dirty="0">
                <a:solidFill>
                  <a:srgbClr val="009999"/>
                </a:solidFill>
                <a:latin typeface="Calibri" panose="020F0502020204030204" pitchFamily="34" charset="0"/>
              </a:rPr>
              <a:t>d</a:t>
            </a:r>
            <a:r>
              <a:rPr lang="fr-BE" sz="24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es allocations </a:t>
            </a:r>
            <a:r>
              <a:rPr lang="fr-BE" sz="2400" b="1" dirty="0">
                <a:solidFill>
                  <a:srgbClr val="009999"/>
                </a:solidFill>
                <a:latin typeface="Calibri" panose="020F0502020204030204" pitchFamily="34" charset="0"/>
              </a:rPr>
              <a:t>sociales </a:t>
            </a:r>
            <a:r>
              <a:rPr lang="fr-BE" sz="24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reçues </a:t>
            </a:r>
            <a:r>
              <a:rPr lang="fr-BE" sz="2400" b="1" dirty="0">
                <a:solidFill>
                  <a:srgbClr val="009999"/>
                </a:solidFill>
                <a:latin typeface="Calibri" panose="020F0502020204030204" pitchFamily="34" charset="0"/>
              </a:rPr>
              <a:t>(chômage</a:t>
            </a:r>
            <a:r>
              <a:rPr lang="fr-BE" sz="24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, aide du CPAS, </a:t>
            </a:r>
            <a:r>
              <a:rPr lang="fr-BE" sz="2400" b="1" dirty="0">
                <a:solidFill>
                  <a:srgbClr val="009999"/>
                </a:solidFill>
                <a:latin typeface="Calibri" panose="020F0502020204030204" pitchFamily="34" charset="0"/>
              </a:rPr>
              <a:t>pension, indemnités </a:t>
            </a:r>
            <a:r>
              <a:rPr lang="fr-BE" sz="24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maladie-invalidité)</a:t>
            </a:r>
          </a:p>
          <a:p>
            <a:pPr lvl="2" algn="just"/>
            <a:endParaRPr lang="fr-BE" sz="1100" b="1" dirty="0" smtClean="0">
              <a:solidFill>
                <a:srgbClr val="009999"/>
              </a:solidFill>
              <a:latin typeface="Calibri" panose="020F0502020204030204" pitchFamily="34" charset="0"/>
            </a:endParaRPr>
          </a:p>
          <a:p>
            <a:pPr marL="684000" lvl="2" algn="just"/>
            <a:r>
              <a:rPr lang="fr-BE" sz="24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Amendes et exclusion </a:t>
            </a:r>
            <a:r>
              <a:rPr lang="fr-BE" sz="2400" b="1" dirty="0">
                <a:solidFill>
                  <a:srgbClr val="009999"/>
                </a:solidFill>
                <a:latin typeface="Calibri" panose="020F0502020204030204" pitchFamily="34" charset="0"/>
              </a:rPr>
              <a:t>(temporaire ou définitive) du </a:t>
            </a:r>
            <a:r>
              <a:rPr lang="fr-BE" sz="24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chômage</a:t>
            </a:r>
            <a:endParaRPr lang="fr-BE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BE" dirty="0" smtClean="0"/>
          </a:p>
        </p:txBody>
      </p:sp>
      <p:pic>
        <p:nvPicPr>
          <p:cNvPr id="7" name="Picture 2" descr="C:\Users\portable9\AppData\Local\Microsoft\Windows\Temporary Internet Files\Content.IE5\XBFLQ0GN\MC90041132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4997"/>
            <a:ext cx="864096" cy="68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37133" t="18449" r="38835" b="20380"/>
          <a:stretch/>
        </p:blipFill>
        <p:spPr>
          <a:xfrm>
            <a:off x="6660232" y="3797740"/>
            <a:ext cx="1825957" cy="261443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/>
          <a:srcRect l="30920" r="41352" b="15223"/>
          <a:stretch/>
        </p:blipFill>
        <p:spPr>
          <a:xfrm>
            <a:off x="4932040" y="3797740"/>
            <a:ext cx="1520200" cy="261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379561"/>
            <a:ext cx="1728192" cy="17281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0886" t="15806" r="40733" b="15934"/>
          <a:stretch/>
        </p:blipFill>
        <p:spPr>
          <a:xfrm flipH="1">
            <a:off x="7524328" y="502367"/>
            <a:ext cx="789474" cy="164918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9549" t="20204" r="36357" b="13122"/>
          <a:stretch/>
        </p:blipFill>
        <p:spPr>
          <a:xfrm>
            <a:off x="5540177" y="4456498"/>
            <a:ext cx="1505622" cy="165618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9549" t="20204" r="36357" b="13122"/>
          <a:stretch/>
        </p:blipFill>
        <p:spPr>
          <a:xfrm>
            <a:off x="5540177" y="2480761"/>
            <a:ext cx="1505622" cy="165618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6473" t="40269" r="70142" b="12141"/>
          <a:stretch/>
        </p:blipFill>
        <p:spPr>
          <a:xfrm>
            <a:off x="4318655" y="2480761"/>
            <a:ext cx="828093" cy="165618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6473" t="40269" r="70142" b="12141"/>
          <a:stretch/>
        </p:blipFill>
        <p:spPr>
          <a:xfrm>
            <a:off x="4318655" y="4456498"/>
            <a:ext cx="828093" cy="165618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1776" t="10983" r="26898" b="41427"/>
          <a:stretch/>
        </p:blipFill>
        <p:spPr>
          <a:xfrm>
            <a:off x="7439228" y="2473760"/>
            <a:ext cx="700693" cy="1656184"/>
          </a:xfrm>
          <a:prstGeom prst="rect">
            <a:avLst/>
          </a:prstGeom>
        </p:spPr>
      </p:pic>
      <p:sp>
        <p:nvSpPr>
          <p:cNvPr id="15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51520" y="513342"/>
            <a:ext cx="4032448" cy="5594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BE" sz="400" dirty="0">
              <a:latin typeface="Calibri" panose="020F0502020204030204" pitchFamily="34" charset="0"/>
            </a:endParaRPr>
          </a:p>
          <a:p>
            <a:pPr marL="552600" lvl="1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BE" sz="3600" dirty="0" err="1" smtClean="0">
                <a:latin typeface="Calibri" panose="020F0502020204030204" pitchFamily="34" charset="0"/>
              </a:rPr>
              <a:t>Indépendant.e</a:t>
            </a:r>
            <a:endParaRPr lang="fr-BE" sz="3600" dirty="0" smtClean="0">
              <a:latin typeface="Calibri" panose="020F0502020204030204" pitchFamily="34" charset="0"/>
            </a:endParaRPr>
          </a:p>
          <a:p>
            <a:pPr marL="95400" lvl="1" indent="0">
              <a:lnSpc>
                <a:spcPct val="120000"/>
              </a:lnSpc>
              <a:buNone/>
            </a:pPr>
            <a:r>
              <a:rPr lang="fr-BE" dirty="0" smtClean="0">
                <a:latin typeface="Calibri" panose="020F0502020204030204" pitchFamily="34" charset="0"/>
              </a:rPr>
              <a:t>Être son propre patron</a:t>
            </a:r>
          </a:p>
          <a:p>
            <a:pPr marL="95400" lvl="1" indent="0">
              <a:lnSpc>
                <a:spcPct val="120000"/>
              </a:lnSpc>
              <a:buNone/>
            </a:pPr>
            <a:endParaRPr lang="fr-BE" sz="3600" dirty="0">
              <a:latin typeface="Calibri" panose="020F0502020204030204" pitchFamily="34" charset="0"/>
            </a:endParaRPr>
          </a:p>
          <a:p>
            <a:pPr marL="552600" lvl="1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BE" sz="3600" dirty="0" err="1" smtClean="0">
                <a:latin typeface="Calibri" panose="020F0502020204030204" pitchFamily="34" charset="0"/>
              </a:rPr>
              <a:t>Salarié.e</a:t>
            </a:r>
            <a:endParaRPr lang="fr-BE" sz="3600" dirty="0" smtClean="0">
              <a:latin typeface="Calibri" panose="020F0502020204030204" pitchFamily="34" charset="0"/>
            </a:endParaRPr>
          </a:p>
          <a:p>
            <a:pPr marL="95400" lvl="1" indent="0">
              <a:lnSpc>
                <a:spcPct val="120000"/>
              </a:lnSpc>
              <a:buNone/>
            </a:pPr>
            <a:r>
              <a:rPr lang="fr-BE" dirty="0" smtClean="0">
                <a:latin typeface="Calibri" panose="020F0502020204030204" pitchFamily="34" charset="0"/>
              </a:rPr>
              <a:t>Travailler pour un employeur</a:t>
            </a:r>
          </a:p>
          <a:p>
            <a:pPr marL="95400" lvl="1" indent="0">
              <a:lnSpc>
                <a:spcPct val="120000"/>
              </a:lnSpc>
              <a:buNone/>
            </a:pPr>
            <a:endParaRPr lang="fr-BE" sz="3600" dirty="0">
              <a:latin typeface="Calibri" panose="020F0502020204030204" pitchFamily="34" charset="0"/>
            </a:endParaRPr>
          </a:p>
          <a:p>
            <a:pPr marL="552600" lvl="1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fr-BE" sz="3600" dirty="0" smtClean="0">
                <a:latin typeface="Calibri" panose="020F0502020204030204" pitchFamily="34" charset="0"/>
              </a:rPr>
              <a:t>Fonctionnaire</a:t>
            </a:r>
          </a:p>
          <a:p>
            <a:pPr marL="95400" lvl="1" indent="0">
              <a:lnSpc>
                <a:spcPct val="120000"/>
              </a:lnSpc>
              <a:buNone/>
            </a:pPr>
            <a:r>
              <a:rPr lang="fr-BE" dirty="0" smtClean="0">
                <a:latin typeface="Calibri" panose="020F0502020204030204" pitchFamily="34" charset="0"/>
              </a:rPr>
              <a:t>Travailler pour l’État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329370" y="1071506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/>
              <a:t>+</a:t>
            </a:r>
            <a:r>
              <a:rPr lang="fr-BE" sz="2800" b="1" dirty="0" smtClean="0"/>
              <a:t>                 =</a:t>
            </a:r>
            <a:endParaRPr lang="fr-BE" sz="2800" b="1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6473" t="40269" r="70142" b="12141"/>
          <a:stretch/>
        </p:blipFill>
        <p:spPr>
          <a:xfrm>
            <a:off x="4358057" y="505024"/>
            <a:ext cx="828093" cy="165618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1776" t="10983" r="26898" b="41427"/>
          <a:stretch/>
        </p:blipFill>
        <p:spPr>
          <a:xfrm>
            <a:off x="5959070" y="498867"/>
            <a:ext cx="700693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36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075240" cy="1080120"/>
          </a:xfrm>
        </p:spPr>
        <p:txBody>
          <a:bodyPr>
            <a:normAutofit/>
          </a:bodyPr>
          <a:lstStyle/>
          <a:p>
            <a:pPr algn="ctr"/>
            <a:r>
              <a:rPr lang="fr-BE" b="1" dirty="0" smtClean="0">
                <a:solidFill>
                  <a:srgbClr val="006666"/>
                </a:solidFill>
                <a:latin typeface="Calibri" panose="020F0502020204030204" pitchFamily="34" charset="0"/>
              </a:rPr>
              <a:t>Le contrat de travail du salarié</a:t>
            </a:r>
            <a:endParaRPr lang="fr-BE" b="1" dirty="0">
              <a:solidFill>
                <a:srgbClr val="006666"/>
              </a:solidFill>
              <a:latin typeface="Calibri" panose="020F0502020204030204" pitchFamily="34" charset="0"/>
            </a:endParaRPr>
          </a:p>
        </p:txBody>
      </p:sp>
      <p:pic>
        <p:nvPicPr>
          <p:cNvPr id="1027" name="Picture 3" descr="C:\Users\Etienne\AppData\Local\Temp\business-4075625_1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92896"/>
            <a:ext cx="5461383" cy="352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35695" y="6158367"/>
            <a:ext cx="54613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900" dirty="0" smtClean="0">
                <a:latin typeface="Calibri" panose="020F0502020204030204" pitchFamily="34" charset="0"/>
              </a:rPr>
              <a:t>Image de Mohamed Hassan : https</a:t>
            </a:r>
            <a:r>
              <a:rPr lang="fr-BE" sz="900" dirty="0">
                <a:latin typeface="Calibri" panose="020F0502020204030204" pitchFamily="34" charset="0"/>
              </a:rPr>
              <a:t>://pixabay.com/fr/illustrations/d-affaires-contrat-accord-4075625/</a:t>
            </a:r>
          </a:p>
        </p:txBody>
      </p:sp>
    </p:spTree>
    <p:extLst>
      <p:ext uri="{BB962C8B-B14F-4D97-AF65-F5344CB8AC3E}">
        <p14:creationId xmlns:p14="http://schemas.microsoft.com/office/powerpoint/2010/main" val="2535445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ulle ronde 3"/>
          <p:cNvSpPr/>
          <p:nvPr/>
        </p:nvSpPr>
        <p:spPr>
          <a:xfrm>
            <a:off x="3131840" y="332656"/>
            <a:ext cx="5400600" cy="4824536"/>
          </a:xfrm>
          <a:prstGeom prst="wedgeEllipseCallout">
            <a:avLst>
              <a:gd name="adj1" fmla="val -66363"/>
              <a:gd name="adj2" fmla="val 192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200" b="1" dirty="0" smtClean="0">
                <a:latin typeface="Calibri" panose="020F0502020204030204" pitchFamily="34" charset="0"/>
              </a:rPr>
              <a:t>Bonjour, voici Franck Adams.</a:t>
            </a:r>
          </a:p>
          <a:p>
            <a:endParaRPr lang="fr-BE" sz="2200" dirty="0" smtClean="0">
              <a:latin typeface="Calibri" panose="020F0502020204030204" pitchFamily="34" charset="0"/>
            </a:endParaRPr>
          </a:p>
          <a:p>
            <a:r>
              <a:rPr lang="fr-BE" sz="2200" b="1" dirty="0" smtClean="0">
                <a:latin typeface="Calibri" panose="020F0502020204030204" pitchFamily="34" charset="0"/>
              </a:rPr>
              <a:t>Il habite à Bruxelles, il a 35 ans et il est marié.</a:t>
            </a:r>
          </a:p>
          <a:p>
            <a:endParaRPr lang="fr-BE" sz="2200" b="1" dirty="0" smtClean="0">
              <a:latin typeface="Calibri" panose="020F0502020204030204" pitchFamily="34" charset="0"/>
            </a:endParaRPr>
          </a:p>
          <a:p>
            <a:pPr algn="ctr"/>
            <a:endParaRPr lang="fr-BE" dirty="0">
              <a:latin typeface="Calibri" panose="020F05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2" b="100000" l="3095" r="56564">
                        <a14:foregroundMark x1="21411" y1="14575" x2="21898" y2="14413"/>
                        <a14:backgroundMark x1="7791" y1="14134" x2="9712" y2="29759"/>
                        <a14:backgroundMark x1="6830" y1="41122" x2="10886" y2="8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24" r="37060"/>
          <a:stretch/>
        </p:blipFill>
        <p:spPr>
          <a:xfrm>
            <a:off x="323528" y="1268760"/>
            <a:ext cx="2147815" cy="465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ulle ronde 3"/>
          <p:cNvSpPr/>
          <p:nvPr/>
        </p:nvSpPr>
        <p:spPr>
          <a:xfrm>
            <a:off x="3059832" y="692696"/>
            <a:ext cx="5688632" cy="4464496"/>
          </a:xfrm>
          <a:prstGeom prst="wedgeEllipseCallout">
            <a:avLst>
              <a:gd name="adj1" fmla="val -66492"/>
              <a:gd name="adj2" fmla="val 7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Franck a trouvé du travail. </a:t>
            </a:r>
          </a:p>
          <a:p>
            <a:r>
              <a:rPr lang="fr-BE" sz="2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Il signe </a:t>
            </a:r>
            <a:r>
              <a:rPr lang="fr-BE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un </a:t>
            </a:r>
            <a:r>
              <a:rPr lang="fr-BE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contrat de travail.</a:t>
            </a:r>
            <a:endParaRPr lang="fr-BE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fr-BE" sz="11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endParaRPr lang="fr-BE" dirty="0">
              <a:latin typeface="Calibri" panose="020F05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2" b="100000" l="3095" r="56564">
                        <a14:foregroundMark x1="24000" y1="14654" x2="29067" y2="18206"/>
                        <a14:backgroundMark x1="7791" y1="14134" x2="9712" y2="29759"/>
                        <a14:backgroundMark x1="6830" y1="41122" x2="10886" y2="82955"/>
                        <a14:backgroundMark x1="47467" y1="31261" x2="46000" y2="34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24" r="37060"/>
          <a:stretch/>
        </p:blipFill>
        <p:spPr>
          <a:xfrm>
            <a:off x="251520" y="1038000"/>
            <a:ext cx="2232248" cy="483678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00" b="90278" l="30208" r="64531"/>
                    </a14:imgEffect>
                  </a14:imgLayer>
                </a14:imgProps>
              </a:ext>
            </a:extLst>
          </a:blip>
          <a:srcRect l="26024" t="9525" r="31115" b="4752"/>
          <a:stretch/>
        </p:blipFill>
        <p:spPr>
          <a:xfrm>
            <a:off x="5508104" y="2726921"/>
            <a:ext cx="2160240" cy="243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>
            <a:normAutofit/>
          </a:bodyPr>
          <a:lstStyle/>
          <a:p>
            <a:pPr algn="ctr"/>
            <a:r>
              <a:rPr lang="fr-BE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CONTRAT </a:t>
            </a:r>
            <a:r>
              <a:rPr lang="fr-BE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TRAVAIL</a:t>
            </a:r>
            <a:endParaRPr lang="fr-BE" sz="2400" b="1" dirty="0">
              <a:solidFill>
                <a:srgbClr val="C00000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11560" y="1447800"/>
            <a:ext cx="8075239" cy="4572000"/>
          </a:xfrm>
        </p:spPr>
        <p:txBody>
          <a:bodyPr/>
          <a:lstStyle/>
          <a:p>
            <a:pPr marL="0" indent="0" algn="ctr">
              <a:buNone/>
            </a:pPr>
            <a:r>
              <a:rPr lang="fr-BE" b="1" dirty="0">
                <a:solidFill>
                  <a:srgbClr val="006699"/>
                </a:solidFill>
                <a:latin typeface="Calibri" panose="020F0502020204030204" pitchFamily="34" charset="0"/>
              </a:rPr>
              <a:t>Le contrat lie un travailleur à son employeur. </a:t>
            </a:r>
          </a:p>
          <a:p>
            <a:pPr marL="0" indent="0" algn="ctr">
              <a:buNone/>
            </a:pPr>
            <a:r>
              <a:rPr lang="fr-BE" b="1" dirty="0">
                <a:solidFill>
                  <a:srgbClr val="006699"/>
                </a:solidFill>
                <a:latin typeface="Calibri" panose="020F0502020204030204" pitchFamily="34" charset="0"/>
              </a:rPr>
              <a:t>Il définit les droits et les devoirs de chacun</a:t>
            </a:r>
            <a:r>
              <a:rPr lang="fr-BE" b="1" dirty="0">
                <a:solidFill>
                  <a:srgbClr val="006699"/>
                </a:solidFill>
              </a:rPr>
              <a:t>. </a:t>
            </a:r>
          </a:p>
          <a:p>
            <a:pPr marL="0" indent="0">
              <a:buNone/>
            </a:pPr>
            <a:endParaRPr lang="fr-BE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r-BE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r-BE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r-BE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r-BE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624" y="2492896"/>
            <a:ext cx="6993813" cy="39340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2" b="100000" l="3095" r="56564">
                        <a14:foregroundMark x1="23761" y1="14498" x2="27521" y2="16210"/>
                        <a14:backgroundMark x1="7791" y1="14134" x2="9712" y2="29759"/>
                        <a14:backgroundMark x1="6830" y1="41122" x2="10886" y2="82955"/>
                        <a14:backgroundMark x1="42906" y1="33105" x2="50256" y2="33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24" r="37060"/>
          <a:stretch/>
        </p:blipFill>
        <p:spPr>
          <a:xfrm>
            <a:off x="1331640" y="3717032"/>
            <a:ext cx="1117599" cy="24215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3" b="96788" l="9845" r="89973">
                        <a14:foregroundMark x1="55697" y1="24667" x2="57065" y2="27212"/>
                        <a14:backgroundMark x1="71832" y1="42545" x2="73473" y2="50909"/>
                        <a14:backgroundMark x1="73291" y1="54788" x2="73655" y2="58606"/>
                        <a14:backgroundMark x1="52416" y1="90121" x2="56518" y2="8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771"/>
          <a:stretch/>
        </p:blipFill>
        <p:spPr>
          <a:xfrm>
            <a:off x="5580112" y="2322381"/>
            <a:ext cx="2341541" cy="278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8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496944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 smtClean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</a:t>
            </a:r>
            <a: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b="1" dirty="0" smtClean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CONTRAT </a:t>
            </a:r>
            <a:r>
              <a:rPr lang="fr-BE" b="1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fr-BE" b="1" dirty="0" smtClean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TRAVAIL</a:t>
            </a:r>
            <a:endParaRPr lang="fr-BE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907704" y="1628800"/>
            <a:ext cx="7056784" cy="497849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BE" sz="400" dirty="0">
              <a:latin typeface="Calibri" panose="020F0502020204030204" pitchFamily="34" charset="0"/>
            </a:endParaRPr>
          </a:p>
          <a:p>
            <a:pPr marL="552600" lvl="1" indent="-457200">
              <a:lnSpc>
                <a:spcPct val="250000"/>
              </a:lnSpc>
              <a:buFont typeface="+mj-lt"/>
              <a:buAutoNum type="arabicPeriod"/>
            </a:pPr>
            <a:r>
              <a:rPr lang="fr-BE" dirty="0" smtClean="0">
                <a:latin typeface="Calibri" panose="020F0502020204030204" pitchFamily="34" charset="0"/>
              </a:rPr>
              <a:t>Identité de l’employeur et du salarié</a:t>
            </a:r>
          </a:p>
          <a:p>
            <a:pPr marL="552600" lvl="1" indent="-457200">
              <a:lnSpc>
                <a:spcPct val="250000"/>
              </a:lnSpc>
              <a:buFont typeface="+mj-lt"/>
              <a:buAutoNum type="arabicPeriod"/>
            </a:pPr>
            <a:r>
              <a:rPr lang="fr-BE" dirty="0" smtClean="0">
                <a:latin typeface="Calibri" panose="020F0502020204030204" pitchFamily="34" charset="0"/>
              </a:rPr>
              <a:t>Date </a:t>
            </a:r>
            <a:r>
              <a:rPr lang="fr-BE" dirty="0">
                <a:latin typeface="Calibri" panose="020F0502020204030204" pitchFamily="34" charset="0"/>
              </a:rPr>
              <a:t>de début du contrat</a:t>
            </a:r>
          </a:p>
          <a:p>
            <a:pPr marL="552600" lvl="1" indent="-457200">
              <a:lnSpc>
                <a:spcPct val="250000"/>
              </a:lnSpc>
              <a:buFont typeface="+mj-lt"/>
              <a:buAutoNum type="arabicPeriod"/>
            </a:pPr>
            <a:r>
              <a:rPr lang="fr-BE" dirty="0" smtClean="0">
                <a:latin typeface="Calibri" panose="020F0502020204030204" pitchFamily="34" charset="0"/>
              </a:rPr>
              <a:t>Durée </a:t>
            </a:r>
            <a:r>
              <a:rPr lang="fr-BE" dirty="0">
                <a:latin typeface="Calibri" panose="020F0502020204030204" pitchFamily="34" charset="0"/>
              </a:rPr>
              <a:t>du </a:t>
            </a:r>
            <a:r>
              <a:rPr lang="fr-BE" dirty="0" smtClean="0">
                <a:latin typeface="Calibri" panose="020F0502020204030204" pitchFamily="34" charset="0"/>
              </a:rPr>
              <a:t>contrat</a:t>
            </a:r>
          </a:p>
          <a:p>
            <a:pPr marL="552600" lvl="1" indent="-457200">
              <a:lnSpc>
                <a:spcPct val="250000"/>
              </a:lnSpc>
              <a:buFont typeface="+mj-lt"/>
              <a:buAutoNum type="arabicPeriod"/>
            </a:pPr>
            <a:r>
              <a:rPr lang="fr-BE" dirty="0" smtClean="0">
                <a:latin typeface="Calibri" panose="020F0502020204030204" pitchFamily="34" charset="0"/>
              </a:rPr>
              <a:t>Description du </a:t>
            </a:r>
            <a:r>
              <a:rPr lang="fr-BE" dirty="0">
                <a:latin typeface="Calibri" panose="020F0502020204030204" pitchFamily="34" charset="0"/>
              </a:rPr>
              <a:t>travail </a:t>
            </a:r>
            <a:r>
              <a:rPr lang="fr-BE" dirty="0" smtClean="0">
                <a:latin typeface="Calibri" panose="020F0502020204030204" pitchFamily="34" charset="0"/>
              </a:rPr>
              <a:t>(horaire</a:t>
            </a:r>
            <a:r>
              <a:rPr lang="fr-BE" dirty="0">
                <a:latin typeface="Calibri" panose="020F0502020204030204" pitchFamily="34" charset="0"/>
              </a:rPr>
              <a:t> </a:t>
            </a:r>
            <a:r>
              <a:rPr lang="fr-BE" dirty="0" smtClean="0">
                <a:latin typeface="Calibri" panose="020F0502020204030204" pitchFamily="34" charset="0"/>
              </a:rPr>
              <a:t>et tâches)</a:t>
            </a:r>
          </a:p>
        </p:txBody>
      </p:sp>
      <p:pic>
        <p:nvPicPr>
          <p:cNvPr id="7" name="Espace réservé du contenu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2972" t="34588" r="77762" b="32471"/>
          <a:stretch/>
        </p:blipFill>
        <p:spPr>
          <a:xfrm>
            <a:off x="263414" y="5204377"/>
            <a:ext cx="720081" cy="1440160"/>
          </a:xfrm>
          <a:prstGeom prst="rect">
            <a:avLst/>
          </a:prstGeom>
        </p:spPr>
      </p:pic>
      <p:pic>
        <p:nvPicPr>
          <p:cNvPr id="8" name="Espace réservé du contenu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8530" t="29647" r="60352" b="37412"/>
          <a:stretch/>
        </p:blipFill>
        <p:spPr>
          <a:xfrm>
            <a:off x="1034347" y="5204377"/>
            <a:ext cx="864096" cy="144016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63414" y="1397967"/>
            <a:ext cx="8701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006666"/>
                </a:solidFill>
                <a:latin typeface="Calibri" panose="020F0502020204030204" pitchFamily="34" charset="0"/>
              </a:rPr>
              <a:t>Les éléments suivants doivent figurer sur le contrat de travail :</a:t>
            </a:r>
            <a:r>
              <a:rPr lang="fr-BE" dirty="0"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14" y="3962466"/>
            <a:ext cx="567491" cy="105273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03" b="96788" l="9845" r="89973">
                        <a14:foregroundMark x1="55697" y1="24667" x2="57065" y2="27212"/>
                        <a14:backgroundMark x1="71832" y1="42545" x2="73473" y2="50909"/>
                        <a14:backgroundMark x1="73291" y1="54788" x2="73655" y2="58606"/>
                        <a14:backgroundMark x1="52416" y1="90121" x2="56518" y2="8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03" t="8934" r="16968" b="64476"/>
          <a:stretch/>
        </p:blipFill>
        <p:spPr>
          <a:xfrm>
            <a:off x="263414" y="2096501"/>
            <a:ext cx="800776" cy="6940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72" b="100000" l="3095" r="56564">
                        <a14:foregroundMark x1="23761" y1="14498" x2="27521" y2="16210"/>
                        <a14:backgroundMark x1="7791" y1="14134" x2="9712" y2="29759"/>
                        <a14:backgroundMark x1="6830" y1="41122" x2="10886" y2="82955"/>
                        <a14:backgroundMark x1="42906" y1="33105" x2="50256" y2="33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1990" r="45693" b="58290"/>
          <a:stretch/>
        </p:blipFill>
        <p:spPr>
          <a:xfrm>
            <a:off x="1155826" y="2090465"/>
            <a:ext cx="803797" cy="7000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2"/>
          <a:stretch/>
        </p:blipFill>
        <p:spPr>
          <a:xfrm>
            <a:off x="420176" y="2979680"/>
            <a:ext cx="1330766" cy="79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2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496944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1" dirty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1" dirty="0" smtClean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</a:t>
            </a:r>
            <a:r>
              <a:rPr lang="fr-BE" b="1" dirty="0" smtClean="0">
                <a:solidFill>
                  <a:srgbClr val="D34817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b="1" dirty="0" smtClean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CONTRAT </a:t>
            </a:r>
            <a:r>
              <a:rPr lang="fr-BE" b="1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fr-BE" b="1" dirty="0" smtClean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TRAVAIL</a:t>
            </a:r>
            <a:endParaRPr lang="fr-BE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123728" y="1407732"/>
            <a:ext cx="6840760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BE" sz="400" dirty="0">
              <a:latin typeface="Calibri" panose="020F0502020204030204" pitchFamily="34" charset="0"/>
            </a:endParaRPr>
          </a:p>
          <a:p>
            <a:pPr marL="552600" lvl="1" indent="-457200">
              <a:lnSpc>
                <a:spcPct val="300000"/>
              </a:lnSpc>
              <a:buFont typeface="+mj-lt"/>
              <a:buAutoNum type="arabicPeriod" startAt="5"/>
            </a:pPr>
            <a:r>
              <a:rPr lang="fr-BE" dirty="0" smtClean="0">
                <a:latin typeface="Calibri" panose="020F0502020204030204" pitchFamily="34" charset="0"/>
              </a:rPr>
              <a:t>Salaire</a:t>
            </a:r>
          </a:p>
          <a:p>
            <a:pPr marL="552600" lvl="1" indent="-457200">
              <a:lnSpc>
                <a:spcPct val="300000"/>
              </a:lnSpc>
              <a:buFont typeface="+mj-lt"/>
              <a:buAutoNum type="arabicPeriod" startAt="5"/>
            </a:pPr>
            <a:r>
              <a:rPr lang="fr-BE" dirty="0" smtClean="0">
                <a:latin typeface="Calibri" panose="020F0502020204030204" pitchFamily="34" charset="0"/>
              </a:rPr>
              <a:t>Durée </a:t>
            </a:r>
            <a:r>
              <a:rPr lang="fr-BE" dirty="0">
                <a:latin typeface="Calibri" panose="020F0502020204030204" pitchFamily="34" charset="0"/>
              </a:rPr>
              <a:t>des congés </a:t>
            </a:r>
            <a:r>
              <a:rPr lang="fr-BE" dirty="0" smtClean="0">
                <a:latin typeface="Calibri" panose="020F0502020204030204" pitchFamily="34" charset="0"/>
              </a:rPr>
              <a:t>payés</a:t>
            </a:r>
          </a:p>
          <a:p>
            <a:pPr marL="552600" lvl="1" indent="-457200">
              <a:lnSpc>
                <a:spcPct val="300000"/>
              </a:lnSpc>
              <a:buFont typeface="+mj-lt"/>
              <a:buAutoNum type="arabicPeriod" startAt="5"/>
            </a:pPr>
            <a:r>
              <a:rPr lang="fr-BE" dirty="0">
                <a:latin typeface="Calibri" panose="020F0502020204030204" pitchFamily="34" charset="0"/>
              </a:rPr>
              <a:t>Lieu de </a:t>
            </a:r>
            <a:r>
              <a:rPr lang="fr-BE" dirty="0" smtClean="0">
                <a:latin typeface="Calibri" panose="020F0502020204030204" pitchFamily="34" charset="0"/>
              </a:rPr>
              <a:t>travail</a:t>
            </a:r>
            <a:endParaRPr lang="fr-BE" dirty="0">
              <a:latin typeface="Calibri" panose="020F0502020204030204" pitchFamily="34" charset="0"/>
            </a:endParaRPr>
          </a:p>
          <a:p>
            <a:pPr marL="552600" lvl="1" indent="-457200">
              <a:lnSpc>
                <a:spcPct val="300000"/>
              </a:lnSpc>
              <a:buFont typeface="+mj-lt"/>
              <a:buAutoNum type="arabicPeriod" startAt="5"/>
            </a:pPr>
            <a:r>
              <a:rPr lang="fr-BE" dirty="0" smtClean="0">
                <a:latin typeface="Calibri" panose="020F0502020204030204" pitchFamily="34" charset="0"/>
              </a:rPr>
              <a:t>Durée </a:t>
            </a:r>
            <a:r>
              <a:rPr lang="fr-BE" dirty="0">
                <a:latin typeface="Calibri" panose="020F0502020204030204" pitchFamily="34" charset="0"/>
              </a:rPr>
              <a:t>des délais de préavis </a:t>
            </a:r>
            <a:r>
              <a:rPr lang="fr-BE" dirty="0" smtClean="0">
                <a:latin typeface="Calibri" panose="020F0502020204030204" pitchFamily="34" charset="0"/>
              </a:rPr>
              <a:t>(si arrêt du contrat)</a:t>
            </a:r>
            <a:endParaRPr lang="fr-BE" dirty="0">
              <a:latin typeface="Calibri" panose="020F050202020403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3414" y="1366467"/>
            <a:ext cx="8701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006666"/>
                </a:solidFill>
                <a:latin typeface="Calibri" panose="020F0502020204030204" pitchFamily="34" charset="0"/>
              </a:rPr>
              <a:t>Les éléments suivants doivent figurer sur le contrat de travail :</a:t>
            </a:r>
            <a:r>
              <a:rPr lang="fr-BE" dirty="0"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5" t="16838" r="5619" b="17431"/>
          <a:stretch/>
        </p:blipFill>
        <p:spPr>
          <a:xfrm>
            <a:off x="516082" y="4149079"/>
            <a:ext cx="1348809" cy="1008113"/>
          </a:xfrm>
          <a:prstGeom prst="rect">
            <a:avLst/>
          </a:prstGeom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2351" t="43546" r="40973" b="38336"/>
          <a:stretch/>
        </p:blipFill>
        <p:spPr>
          <a:xfrm>
            <a:off x="524388" y="2132856"/>
            <a:ext cx="1343587" cy="821082"/>
          </a:xfrm>
          <a:prstGeom prst="rect">
            <a:avLst/>
          </a:prstGeom>
        </p:spPr>
      </p:pic>
      <p:pic>
        <p:nvPicPr>
          <p:cNvPr id="7" name="Espace réservé du contenu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2701" t="32749" r="14137" b="44192"/>
          <a:stretch/>
        </p:blipFill>
        <p:spPr>
          <a:xfrm>
            <a:off x="516082" y="3187230"/>
            <a:ext cx="1351893" cy="757060"/>
          </a:xfrm>
          <a:prstGeom prst="rect">
            <a:avLst/>
          </a:prstGeom>
        </p:spPr>
      </p:pic>
      <p:pic>
        <p:nvPicPr>
          <p:cNvPr id="8" name="Espace réservé du contenu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4631" t="5147" r="34412" b="17443"/>
          <a:stretch/>
        </p:blipFill>
        <p:spPr>
          <a:xfrm>
            <a:off x="516082" y="5361981"/>
            <a:ext cx="1343915" cy="114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4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ux">
  <a:themeElements>
    <a:clrScheme name="Capitaux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ux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5566</TotalTime>
  <Words>706</Words>
  <Application>Microsoft Office PowerPoint</Application>
  <PresentationFormat>Affichage à l'écran (4:3)</PresentationFormat>
  <Paragraphs>150</Paragraphs>
  <Slides>24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1" baseType="lpstr">
      <vt:lpstr>Calibri</vt:lpstr>
      <vt:lpstr>Franklin Gothic Book</vt:lpstr>
      <vt:lpstr>Perpetua</vt:lpstr>
      <vt:lpstr>Verdana</vt:lpstr>
      <vt:lpstr>Wingdings</vt:lpstr>
      <vt:lpstr>Wingdings 2</vt:lpstr>
      <vt:lpstr>Capitaux</vt:lpstr>
      <vt:lpstr>Présentation PowerPoint</vt:lpstr>
      <vt:lpstr>Différencier le statut d’indépendant.e, de salarié.e et de fonctionnaire</vt:lpstr>
      <vt:lpstr>Présentation PowerPoint</vt:lpstr>
      <vt:lpstr>Le contrat de travail du salarié</vt:lpstr>
      <vt:lpstr>Présentation PowerPoint</vt:lpstr>
      <vt:lpstr>Présentation PowerPoint</vt:lpstr>
      <vt:lpstr>LE CONTRAT DE TRAVAIL</vt:lpstr>
      <vt:lpstr>      LE CONTRAT DE TRAVAIL</vt:lpstr>
      <vt:lpstr>      LE CONTRAT DE TRAVAIL</vt:lpstr>
      <vt:lpstr>LE CONTRAT DE TRAVAIL</vt:lpstr>
      <vt:lpstr>Le règlement de travail </vt:lpstr>
      <vt:lpstr>Présentation PowerPoint</vt:lpstr>
      <vt:lpstr>      LE RÈGLEMENT DE TRAVAIL </vt:lpstr>
      <vt:lpstr>      LE RÈGLEMENT DE TRAVAIL </vt:lpstr>
      <vt:lpstr>      LE RÈGLEMENT DE TRAVAIL </vt:lpstr>
      <vt:lpstr>Les impôts et  les cotisations sociales  </vt:lpstr>
      <vt:lpstr>Présentation PowerPoint</vt:lpstr>
      <vt:lpstr>LES IMPÔTS</vt:lpstr>
      <vt:lpstr>LES COTISATIONS SOCIALES</vt:lpstr>
      <vt:lpstr>Comprendre ce qu’implique le travail non déclaré</vt:lpstr>
      <vt:lpstr>Présentation PowerPoint</vt:lpstr>
      <vt:lpstr>   QUELS SONT LES RISQUES DU TRAVAIL NON DÉCLARÉ ?</vt:lpstr>
      <vt:lpstr>   QUELS SONT LES RISQUES DU TRAVAIL NON DÉCLARÉ ?</vt:lpstr>
      <vt:lpstr>   QUELS SONT LES RISQUES DU TRAVAIL NON DÉCLARÉ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travail en Belgique</dc:title>
  <dc:creator>Stage</dc:creator>
  <cp:lastModifiedBy>Discri2019</cp:lastModifiedBy>
  <cp:revision>395</cp:revision>
  <cp:lastPrinted>2014-05-22T13:24:31Z</cp:lastPrinted>
  <dcterms:created xsi:type="dcterms:W3CDTF">2013-02-12T07:47:38Z</dcterms:created>
  <dcterms:modified xsi:type="dcterms:W3CDTF">2020-10-26T20:49:13Z</dcterms:modified>
</cp:coreProperties>
</file>