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4" r:id="rId3"/>
    <p:sldId id="289" r:id="rId4"/>
    <p:sldId id="277" r:id="rId5"/>
    <p:sldId id="298" r:id="rId6"/>
    <p:sldId id="301" r:id="rId7"/>
    <p:sldId id="287" r:id="rId8"/>
    <p:sldId id="303" r:id="rId9"/>
    <p:sldId id="288" r:id="rId10"/>
    <p:sldId id="299" r:id="rId11"/>
    <p:sldId id="285" r:id="rId12"/>
    <p:sldId id="304" r:id="rId13"/>
    <p:sldId id="302" r:id="rId14"/>
    <p:sldId id="305" r:id="rId15"/>
    <p:sldId id="275" r:id="rId16"/>
    <p:sldId id="278" r:id="rId17"/>
    <p:sldId id="290" r:id="rId18"/>
    <p:sldId id="296" r:id="rId19"/>
    <p:sldId id="291" r:id="rId20"/>
    <p:sldId id="293" r:id="rId21"/>
    <p:sldId id="292" r:id="rId22"/>
    <p:sldId id="294" r:id="rId23"/>
    <p:sldId id="295" r:id="rId24"/>
    <p:sldId id="271" r:id="rId25"/>
    <p:sldId id="269" r:id="rId26"/>
    <p:sldId id="280" r:id="rId27"/>
    <p:sldId id="281" r:id="rId28"/>
    <p:sldId id="282" r:id="rId29"/>
    <p:sldId id="279" r:id="rId30"/>
    <p:sldId id="273" r:id="rId31"/>
    <p:sldId id="276" r:id="rId32"/>
    <p:sldId id="283" r:id="rId33"/>
    <p:sldId id="284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A00"/>
    <a:srgbClr val="E200A7"/>
    <a:srgbClr val="990000"/>
    <a:srgbClr val="FFCC00"/>
    <a:srgbClr val="005776"/>
    <a:srgbClr val="669900"/>
    <a:srgbClr val="984807"/>
    <a:srgbClr val="D71087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9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26/10/2020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420888"/>
            <a:ext cx="7776864" cy="1080120"/>
          </a:xfrm>
        </p:spPr>
        <p:txBody>
          <a:bodyPr/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Quelques repères politiques</a:t>
            </a: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6" y="572580"/>
            <a:ext cx="7934216" cy="1200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9226" y="620688"/>
            <a:ext cx="3364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600" dirty="0" smtClean="0">
                <a:solidFill>
                  <a:schemeClr val="bg1"/>
                </a:solidFill>
              </a:rPr>
              <a:t>DIAPORAMA</a:t>
            </a:r>
            <a:endParaRPr lang="fr-BE" sz="3600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08006" y="4077072"/>
            <a:ext cx="78488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i="1" dirty="0">
                <a:solidFill>
                  <a:srgbClr val="984807"/>
                </a:solidFill>
              </a:rPr>
              <a:t>Support réalisé dans le cadre de la </a:t>
            </a:r>
            <a:r>
              <a:rPr lang="fr-BE" b="1" i="1" dirty="0" smtClean="0">
                <a:solidFill>
                  <a:srgbClr val="984807"/>
                </a:solidFill>
              </a:rPr>
              <a:t>séquence formative n°26 des AOC</a:t>
            </a:r>
          </a:p>
          <a:p>
            <a:pPr algn="ctr"/>
            <a:endParaRPr lang="fr-BE" sz="1600" b="1" i="1" dirty="0" smtClean="0">
              <a:solidFill>
                <a:srgbClr val="984807"/>
              </a:solidFill>
            </a:endParaRPr>
          </a:p>
          <a:p>
            <a:pPr algn="ctr"/>
            <a:r>
              <a:rPr lang="fr-BE" b="1" i="1" smtClean="0">
                <a:solidFill>
                  <a:srgbClr val="984807"/>
                </a:solidFill>
              </a:rPr>
              <a:t>Octobre </a:t>
            </a:r>
            <a:r>
              <a:rPr lang="fr-BE" b="1" i="1" dirty="0" smtClean="0">
                <a:solidFill>
                  <a:srgbClr val="984807"/>
                </a:solidFill>
              </a:rPr>
              <a:t>2020</a:t>
            </a:r>
            <a:endParaRPr lang="fr-BE" b="1" i="1" dirty="0">
              <a:solidFill>
                <a:srgbClr val="984807"/>
              </a:solidFill>
            </a:endParaRPr>
          </a:p>
        </p:txBody>
      </p:sp>
      <p:pic>
        <p:nvPicPr>
          <p:cNvPr id="10" name="Image 9" descr="RoseVents_AOC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7640736" y="642717"/>
            <a:ext cx="750446" cy="686110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544" y="5517232"/>
            <a:ext cx="7847887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9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b="1" dirty="0" smtClean="0">
                <a:solidFill>
                  <a:srgbClr val="006666"/>
                </a:solidFill>
              </a:rPr>
              <a:t>LE JEU DES DRAPEAUX</a:t>
            </a:r>
            <a:endParaRPr lang="fr-BE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01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Régions</a:t>
            </a:r>
            <a:b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fr-BE" sz="3300" b="1" dirty="0" smtClean="0">
                <a:solidFill>
                  <a:schemeClr val="accent6">
                    <a:lumMod val="50000"/>
                  </a:schemeClr>
                </a:solidFill>
              </a:rPr>
              <a:t>(le territoire)</a:t>
            </a:r>
            <a:endParaRPr lang="fr-BE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Espace réservé du contenu 3" descr="Description : http://www.federation-wallonie-bruxelles.be/uploads/pics/Carte-region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63676"/>
            <a:ext cx="5256583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619672" y="6237312"/>
            <a:ext cx="597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/>
              <a:t>http://www.federation-wallonie-bruxelles.be/index.php?id=portail_geographie</a:t>
            </a:r>
            <a:endParaRPr lang="fr-BE" sz="1100" i="1" dirty="0"/>
          </a:p>
        </p:txBody>
      </p:sp>
      <p:pic>
        <p:nvPicPr>
          <p:cNvPr id="7" name="image3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884" y="4365104"/>
            <a:ext cx="753435" cy="8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77" y="1559523"/>
            <a:ext cx="738081" cy="79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93" y="3292470"/>
            <a:ext cx="882877" cy="59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 flipH="1">
            <a:off x="2577870" y="2852936"/>
            <a:ext cx="1850114" cy="576064"/>
          </a:xfrm>
          <a:prstGeom prst="line">
            <a:avLst/>
          </a:prstGeom>
          <a:ln w="19050">
            <a:solidFill>
              <a:srgbClr val="D710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81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3 Communautés </a:t>
            </a:r>
            <a:r>
              <a:rPr lang="fr-BE" sz="3300" b="1" dirty="0" smtClean="0">
                <a:solidFill>
                  <a:schemeClr val="accent6">
                    <a:lumMod val="50000"/>
                  </a:schemeClr>
                </a:solidFill>
              </a:rPr>
              <a:t>(les personnes)</a:t>
            </a:r>
            <a:endParaRPr lang="fr-BE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6237312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Image : https://fr.wikipedia.org/wiki/Communaut%C3%A9s_de_Belgique</a:t>
            </a:r>
            <a:endParaRPr lang="fr-BE" sz="900" i="1" dirty="0"/>
          </a:p>
        </p:txBody>
      </p:sp>
      <p:pic>
        <p:nvPicPr>
          <p:cNvPr id="13" name="Espace réservé du contenu 12" descr="Communautés de Belgique — Wikipéd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4" y="1628800"/>
            <a:ext cx="5787120" cy="47068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251520" y="1124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669900"/>
                </a:solidFill>
              </a:rPr>
              <a:t>La Communauté Flamande</a:t>
            </a:r>
            <a:endParaRPr lang="fr-BE" b="1" dirty="0">
              <a:solidFill>
                <a:srgbClr val="6699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62303"/>
                </a:solidFill>
              </a:rPr>
              <a:t>La Communauté française</a:t>
            </a:r>
            <a:endParaRPr lang="fr-BE" b="1" dirty="0">
              <a:solidFill>
                <a:srgbClr val="C62303"/>
              </a:solidFill>
            </a:endParaRPr>
          </a:p>
        </p:txBody>
      </p:sp>
      <p:sp>
        <p:nvSpPr>
          <p:cNvPr id="16" name="Zone de texte 20"/>
          <p:cNvSpPr txBox="1"/>
          <p:nvPr/>
        </p:nvSpPr>
        <p:spPr>
          <a:xfrm>
            <a:off x="7086600" y="2060848"/>
            <a:ext cx="1877888" cy="990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800" b="1" dirty="0">
                <a:solidFill>
                  <a:srgbClr val="005776"/>
                </a:solidFill>
                <a:effectLst/>
                <a:ea typeface="Calibri"/>
                <a:cs typeface="Arial"/>
              </a:rPr>
              <a:t>La Communauté germanophone</a:t>
            </a:r>
            <a:endParaRPr lang="fr-BE" sz="1100" dirty="0">
              <a:solidFill>
                <a:srgbClr val="005776"/>
              </a:solidFill>
              <a:effectLst/>
              <a:ea typeface="Calibri"/>
              <a:cs typeface="Arial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403648" y="1628800"/>
            <a:ext cx="2592288" cy="1080120"/>
          </a:xfrm>
          <a:prstGeom prst="straightConnector1">
            <a:avLst/>
          </a:prstGeom>
          <a:ln w="38100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763688" y="3284984"/>
            <a:ext cx="2664296" cy="12241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763688" y="4293096"/>
            <a:ext cx="3399510" cy="2160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7086600" y="2780928"/>
            <a:ext cx="725760" cy="792088"/>
          </a:xfrm>
          <a:prstGeom prst="straightConnector1">
            <a:avLst/>
          </a:prstGeom>
          <a:ln w="38100">
            <a:solidFill>
              <a:srgbClr val="005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7308304" y="2780928"/>
            <a:ext cx="504056" cy="1440160"/>
          </a:xfrm>
          <a:prstGeom prst="straightConnector1">
            <a:avLst/>
          </a:prstGeom>
          <a:ln w="38100">
            <a:solidFill>
              <a:srgbClr val="005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02" y="1821572"/>
            <a:ext cx="683356" cy="7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10" y="4797152"/>
            <a:ext cx="664008" cy="6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 descr="http://www.federation-wallonie-bruxelles.be/uploads/pics/drapeau_officiel_CF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63" y="5517232"/>
            <a:ext cx="974875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989" y="2850786"/>
            <a:ext cx="724714" cy="7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eur droit avec flèche 21"/>
          <p:cNvCxnSpPr/>
          <p:nvPr/>
        </p:nvCxnSpPr>
        <p:spPr>
          <a:xfrm>
            <a:off x="1403648" y="1634532"/>
            <a:ext cx="2988332" cy="1578444"/>
          </a:xfrm>
          <a:prstGeom prst="straightConnector1">
            <a:avLst/>
          </a:prstGeom>
          <a:ln w="38100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89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rgbClr val="984807"/>
                </a:solidFill>
              </a:rPr>
              <a:t>Les</a:t>
            </a:r>
            <a:r>
              <a:rPr lang="fr-BE" sz="3600" b="1" dirty="0" smtClean="0">
                <a:solidFill>
                  <a:schemeClr val="accent6">
                    <a:lumMod val="50000"/>
                  </a:schemeClr>
                </a:solidFill>
              </a:rPr>
              <a:t> Provinces</a:t>
            </a:r>
            <a:endParaRPr lang="fr-BE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336704" cy="5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Flag of Antwerp.s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950084" cy="604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Flag of Limburg (Belgium).sv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54" y="1865535"/>
            <a:ext cx="1001122" cy="688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Flag of West Flanders.sv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448" y="1424655"/>
            <a:ext cx="830312" cy="636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Drapeau Province BE Brabant Wallon.sv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804" y="5144407"/>
            <a:ext cx="701472" cy="61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Flag of Hainaut.sv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59" y="4484679"/>
            <a:ext cx="748471" cy="66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Flag of the Province of Liège.sv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212977"/>
            <a:ext cx="792088" cy="61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 descr="Official flag of the Province of Luxembourg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740" y="5157192"/>
            <a:ext cx="1017636" cy="62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Flag of Flemish Brabant.sv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64" y="1268761"/>
            <a:ext cx="901312" cy="63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 descr="Flag of Oost-Vlaanderen.sv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71540"/>
            <a:ext cx="863600" cy="633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 descr="Flag province namur.sv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53894"/>
            <a:ext cx="917064" cy="6394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Connecteur droit avec flèche 3"/>
          <p:cNvCxnSpPr/>
          <p:nvPr/>
        </p:nvCxnSpPr>
        <p:spPr>
          <a:xfrm flipH="1">
            <a:off x="5364088" y="1873275"/>
            <a:ext cx="432048" cy="45986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012160" y="2209831"/>
            <a:ext cx="792088" cy="35507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588224" y="3518637"/>
            <a:ext cx="796419" cy="324409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084168" y="5407950"/>
            <a:ext cx="854572" cy="10928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4958524" y="4484679"/>
            <a:ext cx="0" cy="92327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3635896" y="3573016"/>
            <a:ext cx="1080120" cy="157139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 flipV="1">
            <a:off x="3005730" y="4005063"/>
            <a:ext cx="931546" cy="47961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2267248" y="2924944"/>
            <a:ext cx="1368648" cy="648073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2371316" y="2005036"/>
            <a:ext cx="328476" cy="3281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4050509" y="1927506"/>
            <a:ext cx="665507" cy="9974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916" y="44488"/>
            <a:ext cx="8229600" cy="1143000"/>
          </a:xfrm>
        </p:spPr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drapeaux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995540" y="22059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LE DRAPEAU DE L’ÉTAT </a:t>
            </a:r>
            <a:r>
              <a:rPr lang="fr-FR" sz="1400" dirty="0" smtClean="0"/>
              <a:t>FÉDÉRAL</a:t>
            </a:r>
            <a:endParaRPr lang="fr-BE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4617900" y="220592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L’EMBLÈME DE L’ÉTAT FÉDÉRAL</a:t>
            </a:r>
          </a:p>
        </p:txBody>
      </p:sp>
      <p:pic>
        <p:nvPicPr>
          <p:cNvPr id="1032" name="Imag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10" y="4923718"/>
            <a:ext cx="898525" cy="85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image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24" y="4884031"/>
            <a:ext cx="868363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image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876" y="4903351"/>
            <a:ext cx="914400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2059184" y="5817481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" algn="ctr">
              <a:spcAft>
                <a:spcPts val="0"/>
              </a:spcAft>
            </a:pPr>
            <a:r>
              <a:rPr lang="fr-FR" sz="1400" dirty="0"/>
              <a:t>LA FÉDÉRATION WALLONIE – BRUXELLES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3671510" y="5817481"/>
            <a:ext cx="16793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" algn="ctr">
              <a:spcAft>
                <a:spcPts val="0"/>
              </a:spcAft>
            </a:pPr>
            <a:r>
              <a:rPr lang="fr-FR" sz="1400" dirty="0"/>
              <a:t>LA RÉGION ET LA</a:t>
            </a:r>
          </a:p>
          <a:p>
            <a:pPr marL="62865" algn="ctr">
              <a:spcAft>
                <a:spcPts val="0"/>
              </a:spcAft>
            </a:pPr>
            <a:r>
              <a:rPr lang="fr-FR" sz="1400" dirty="0"/>
              <a:t>COMMUNAUTÉ FLAMANDES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379031" y="5940591"/>
            <a:ext cx="1798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" algn="ctr">
              <a:spcAft>
                <a:spcPts val="0"/>
              </a:spcAft>
            </a:pPr>
            <a:r>
              <a:rPr lang="fr-FR" sz="1400" dirty="0"/>
              <a:t>LA COMMUNAUTÉ GERMANOPHONE</a:t>
            </a:r>
          </a:p>
        </p:txBody>
      </p:sp>
      <p:pic>
        <p:nvPicPr>
          <p:cNvPr id="25" name="Imag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323" y="3058194"/>
            <a:ext cx="12192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ZoneTexte 25"/>
          <p:cNvSpPr txBox="1"/>
          <p:nvPr/>
        </p:nvSpPr>
        <p:spPr>
          <a:xfrm>
            <a:off x="2161675" y="40501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" algn="ctr">
              <a:spcAft>
                <a:spcPts val="0"/>
              </a:spcAft>
            </a:pPr>
            <a:r>
              <a:rPr lang="fr-FR" sz="1400" dirty="0"/>
              <a:t>LA RÉGION WALLONNE</a:t>
            </a:r>
            <a:endParaRPr lang="fr-BE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3745851" y="4050108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1400" dirty="0"/>
              <a:t>LA RÉGION ET LA</a:t>
            </a:r>
            <a:endParaRPr lang="fr-BE" sz="1400" dirty="0"/>
          </a:p>
          <a:p>
            <a:pPr algn="ctr">
              <a:spcAft>
                <a:spcPts val="0"/>
              </a:spcAft>
            </a:pPr>
            <a:r>
              <a:rPr lang="fr-FR" sz="1400" dirty="0"/>
              <a:t>COMMUNAUTÉ FLAMANDES</a:t>
            </a:r>
            <a:endParaRPr lang="fr-BE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330027" y="4050108"/>
            <a:ext cx="15841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marR="45085" algn="ctr">
              <a:spcAft>
                <a:spcPts val="0"/>
              </a:spcAft>
            </a:pPr>
            <a:r>
              <a:rPr lang="fr-FR" sz="1400" dirty="0"/>
              <a:t>LA RÉGION DE BRUXELLES-CAPITALE</a:t>
            </a:r>
            <a:endParaRPr lang="fr-BE" sz="1400" dirty="0"/>
          </a:p>
        </p:txBody>
      </p:sp>
      <p:pic>
        <p:nvPicPr>
          <p:cNvPr id="29" name="image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575" y="2945701"/>
            <a:ext cx="968375" cy="10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38" y="2962370"/>
            <a:ext cx="93345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8" y="1141355"/>
            <a:ext cx="1010145" cy="90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788" y="1061713"/>
            <a:ext cx="960438" cy="112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6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348880"/>
            <a:ext cx="7776864" cy="10801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fr-BE" sz="3600" b="1" dirty="0" smtClean="0">
                <a:solidFill>
                  <a:srgbClr val="006666"/>
                </a:solidFill>
              </a:rPr>
              <a:t>QUELQUES DATES-CLÉS À PROPOS DE LA CONSTRUCTION DU PAYSAGE INSTITUTIONNEL BELGE</a:t>
            </a: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4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1830 : Création de la Belgique – Langue = français</a:t>
            </a:r>
            <a:endParaRPr lang="fr-BE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218" r="4996"/>
          <a:stretch/>
        </p:blipFill>
        <p:spPr>
          <a:xfrm>
            <a:off x="1385646" y="2305284"/>
            <a:ext cx="6372708" cy="394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1898 : Langues = français</a:t>
            </a:r>
            <a:r>
              <a:rPr lang="fr-BE" sz="3000" dirty="0"/>
              <a:t> </a:t>
            </a:r>
            <a:r>
              <a:rPr lang="fr-BE" sz="3000" dirty="0" smtClean="0"/>
              <a:t>et néerlandais</a:t>
            </a:r>
            <a:endParaRPr lang="fr-BE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452" t="10057" r="4673"/>
          <a:stretch/>
        </p:blipFill>
        <p:spPr>
          <a:xfrm>
            <a:off x="791580" y="2276872"/>
            <a:ext cx="7560840" cy="420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4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Revendications flamandes pour plus d’autonomie</a:t>
            </a:r>
          </a:p>
          <a:p>
            <a:pPr marL="0" indent="0">
              <a:buNone/>
            </a:pPr>
            <a:endParaRPr lang="fr-BE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5" b="83426" l="5677" r="69167">
                        <a14:foregroundMark x1="7604" y1="10648" x2="9844" y2="52593"/>
                        <a14:foregroundMark x1="9740" y1="53241" x2="30885" y2="49722"/>
                        <a14:foregroundMark x1="7604" y1="11019" x2="45521" y2="5185"/>
                        <a14:foregroundMark x1="45677" y1="5185" x2="46875" y2="35000"/>
                        <a14:foregroundMark x1="47188" y1="35463" x2="66198" y2="33796"/>
                        <a14:foregroundMark x1="66406" y1="34167" x2="67344" y2="74444"/>
                        <a14:foregroundMark x1="67500" y1="74907" x2="32083" y2="77500"/>
                        <a14:foregroundMark x1="31927" y1="77407" x2="31198" y2="47778"/>
                        <a14:backgroundMark x1="31198" y1="49907" x2="13542" y2="52593"/>
                        <a14:backgroundMark x1="13542" y1="52593" x2="13594" y2="59907"/>
                        <a14:backgroundMark x1="13594" y1="59907" x2="30833" y2="60278"/>
                        <a14:backgroundMark x1="30885" y1="50556" x2="31094" y2="59815"/>
                        <a14:backgroundMark x1="23594" y1="52685" x2="27135" y2="53056"/>
                      </a14:backgroundRemoval>
                    </a14:imgEffect>
                  </a14:imgLayer>
                </a14:imgProps>
              </a:ext>
            </a:extLst>
          </a:blip>
          <a:srcRect l="6114" t="3050" r="30904" b="19768"/>
          <a:stretch/>
        </p:blipFill>
        <p:spPr>
          <a:xfrm>
            <a:off x="1619672" y="2276872"/>
            <a:ext cx="5688645" cy="392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1962 : Frontière linguistique</a:t>
            </a:r>
            <a:endParaRPr lang="fr-BE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3559" r="4542"/>
          <a:stretch/>
        </p:blipFill>
        <p:spPr>
          <a:xfrm>
            <a:off x="1151620" y="2276872"/>
            <a:ext cx="6840760" cy="418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348880"/>
            <a:ext cx="7776864" cy="1080120"/>
          </a:xfrm>
        </p:spPr>
        <p:txBody>
          <a:bodyPr>
            <a:normAutofit lnSpcReduction="10000"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PRÉSENTER LE PAYSAGE INSTITUTIONNEL DE LA BELGIQUE</a:t>
            </a: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2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1963 : 4 zones linguistiques</a:t>
            </a:r>
          </a:p>
          <a:p>
            <a:pPr marL="0" indent="0" algn="ctr">
              <a:buNone/>
            </a:pPr>
            <a:r>
              <a:rPr lang="fr-BE" sz="2400" dirty="0" smtClean="0"/>
              <a:t>Néerlandais, français, allemand + bilingue (Bruxelles)</a:t>
            </a:r>
            <a:endParaRPr lang="fr-BE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581" r="4938"/>
          <a:stretch/>
        </p:blipFill>
        <p:spPr>
          <a:xfrm>
            <a:off x="1331639" y="2564904"/>
            <a:ext cx="6480721" cy="402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1970 : Création des Communautés</a:t>
            </a:r>
            <a:endParaRPr lang="fr-BE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00" y="2276872"/>
            <a:ext cx="7488000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876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1980-1988 : Création des Régions</a:t>
            </a:r>
            <a:endParaRPr lang="fr-BE" sz="3000" dirty="0"/>
          </a:p>
        </p:txBody>
      </p:sp>
      <p:grpSp>
        <p:nvGrpSpPr>
          <p:cNvPr id="6" name="Groupe 5"/>
          <p:cNvGrpSpPr/>
          <p:nvPr/>
        </p:nvGrpSpPr>
        <p:grpSpPr>
          <a:xfrm>
            <a:off x="1079612" y="2276872"/>
            <a:ext cx="6984776" cy="4108977"/>
            <a:chOff x="1115616" y="2276872"/>
            <a:chExt cx="7344094" cy="4581128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l="4498" r="5326"/>
            <a:stretch/>
          </p:blipFill>
          <p:spPr>
            <a:xfrm>
              <a:off x="1115616" y="2276872"/>
              <a:ext cx="7344094" cy="4581128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2"/>
            <a:srcRect l="13150" t="93477" r="84104" b="2099"/>
            <a:stretch/>
          </p:blipFill>
          <p:spPr>
            <a:xfrm>
              <a:off x="6732240" y="6164725"/>
              <a:ext cx="158900" cy="14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525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Quelques dates pour comprendre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3000" dirty="0" smtClean="0"/>
              <a:t>1993 : État fédéral</a:t>
            </a:r>
            <a:endParaRPr lang="fr-BE" sz="3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l="4725" r="5632"/>
          <a:stretch/>
        </p:blipFill>
        <p:spPr>
          <a:xfrm>
            <a:off x="1007604" y="2132856"/>
            <a:ext cx="7128792" cy="447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348880"/>
            <a:ext cx="7776864" cy="1080120"/>
          </a:xfrm>
        </p:spPr>
        <p:txBody>
          <a:bodyPr>
            <a:normAutofit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LE RÉGIME POLITIQUE BELGE</a:t>
            </a: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7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Belgique, une monarchie de droit constitutionnel et parlementaire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5517232"/>
            <a:ext cx="7499176" cy="608931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La Belgique est une </a:t>
            </a:r>
            <a:r>
              <a:rPr lang="fr-BE" b="1" dirty="0" smtClean="0"/>
              <a:t>monarchie</a:t>
            </a:r>
            <a:r>
              <a:rPr lang="fr-BE" dirty="0" smtClean="0"/>
              <a:t>.</a:t>
            </a:r>
            <a:endParaRPr lang="fr-BE" b="1" dirty="0" smtClean="0"/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8" name="ZoneTexte 7"/>
          <p:cNvSpPr txBox="1"/>
          <p:nvPr/>
        </p:nvSpPr>
        <p:spPr>
          <a:xfrm>
            <a:off x="1342243" y="4647429"/>
            <a:ext cx="244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Le Roi Philippe</a:t>
            </a:r>
            <a:endParaRPr lang="fr-BE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5508104" y="4647429"/>
            <a:ext cx="2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La reine Mathilde</a:t>
            </a:r>
            <a:endParaRPr lang="fr-BE" b="1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25464"/>
          <a:stretch/>
        </p:blipFill>
        <p:spPr bwMode="auto">
          <a:xfrm>
            <a:off x="1342242" y="1974711"/>
            <a:ext cx="2447326" cy="23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Etienne\AppData\Local\Temp\Belgian_Queen_Mathild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3"/>
          <a:stretch/>
        </p:blipFill>
        <p:spPr bwMode="auto">
          <a:xfrm>
            <a:off x="5508104" y="1986978"/>
            <a:ext cx="2460607" cy="23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Belgique, une monarchie de droit constitutionnel et parlementaire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5517232"/>
            <a:ext cx="8075240" cy="6089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BE" dirty="0" smtClean="0"/>
              <a:t>La Belgique est une monarchie de </a:t>
            </a:r>
            <a:r>
              <a:rPr lang="fr-BE" b="1" dirty="0" smtClean="0"/>
              <a:t>droit constitutionnel</a:t>
            </a:r>
            <a:r>
              <a:rPr lang="fr-BE" dirty="0" smtClean="0"/>
              <a:t>.</a:t>
            </a:r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1844824"/>
            <a:ext cx="4968552" cy="3422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fr-BE" sz="2600" dirty="0" smtClean="0"/>
              <a:t>La constitution belge définit :</a:t>
            </a:r>
          </a:p>
          <a:p>
            <a:pPr marL="0" indent="0">
              <a:buFont typeface="Arial" pitchFamily="34" charset="0"/>
              <a:buNone/>
            </a:pPr>
            <a:endParaRPr lang="fr-BE" sz="1000" dirty="0" smtClean="0"/>
          </a:p>
          <a:p>
            <a:pPr>
              <a:buFontTx/>
              <a:buChar char="-"/>
            </a:pPr>
            <a:r>
              <a:rPr lang="fr-BE" sz="2600" dirty="0" smtClean="0"/>
              <a:t>Le fonctionnement politique de l’État</a:t>
            </a:r>
          </a:p>
          <a:p>
            <a:pPr marL="0" indent="0">
              <a:buNone/>
            </a:pPr>
            <a:endParaRPr lang="fr-BE" sz="1000" dirty="0" smtClean="0"/>
          </a:p>
          <a:p>
            <a:pPr>
              <a:buFontTx/>
              <a:buChar char="-"/>
            </a:pPr>
            <a:r>
              <a:rPr lang="fr-BE" sz="2600" dirty="0" smtClean="0"/>
              <a:t>Les droits, devoirs et responsabilités des citoyens</a:t>
            </a:r>
            <a:endParaRPr lang="fr-BE" sz="2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67979"/>
            <a:ext cx="2269167" cy="359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Belgique, une monarchie de droit constitutionnel et parlementaire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1700808"/>
            <a:ext cx="807524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BE" sz="2600" dirty="0" smtClean="0"/>
              <a:t>Le pouvoir du Roi est défini par la Constitution : </a:t>
            </a:r>
          </a:p>
          <a:p>
            <a:pPr marL="0" indent="0" algn="just">
              <a:buFont typeface="Arial" pitchFamily="34" charset="0"/>
              <a:buNone/>
            </a:pPr>
            <a:r>
              <a:rPr lang="fr-BE" sz="2600" dirty="0" smtClean="0"/>
              <a:t>le Roi règne, mais ne gouverne pas.</a:t>
            </a:r>
          </a:p>
          <a:p>
            <a:pPr marL="0" indent="0">
              <a:buFont typeface="Arial" pitchFamily="34" charset="0"/>
              <a:buNone/>
            </a:pPr>
            <a:endParaRPr lang="fr-BE" sz="1000" dirty="0"/>
          </a:p>
          <a:p>
            <a:pPr marL="0" indent="0">
              <a:buFont typeface="Arial" pitchFamily="34" charset="0"/>
              <a:buNone/>
            </a:pPr>
            <a:r>
              <a:rPr lang="fr-BE" sz="1600" dirty="0" smtClean="0"/>
              <a:t>Article 106 de la Constitution</a:t>
            </a:r>
          </a:p>
          <a:p>
            <a:pPr marL="0" indent="0">
              <a:buFont typeface="Arial" pitchFamily="34" charset="0"/>
              <a:buNone/>
            </a:pPr>
            <a:r>
              <a:rPr lang="fr-BE" sz="1600" i="1" dirty="0" smtClean="0"/>
              <a:t>Aucun acte du Roi ne peut avoir d’effet, s’il n’est pas contresigné par un ministre, qui, par cela seul, s’en rend responsable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365104"/>
            <a:ext cx="3166459" cy="1419133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2" r="25464"/>
          <a:stretch/>
        </p:blipFill>
        <p:spPr bwMode="auto">
          <a:xfrm>
            <a:off x="1987229" y="4444844"/>
            <a:ext cx="1403041" cy="13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92" y="4108482"/>
            <a:ext cx="540190" cy="33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Belgique, une monarchie de droit constitutionnel et parlementaire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1844824"/>
            <a:ext cx="799288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BE" sz="2600" b="1" dirty="0" err="1" smtClean="0"/>
              <a:t>Tou.te.s</a:t>
            </a:r>
            <a:r>
              <a:rPr lang="fr-BE" sz="2600" b="1" dirty="0" smtClean="0"/>
              <a:t> </a:t>
            </a:r>
            <a:r>
              <a:rPr lang="fr-BE" sz="2600" dirty="0" smtClean="0"/>
              <a:t>les </a:t>
            </a:r>
            <a:r>
              <a:rPr lang="fr-BE" sz="2600" dirty="0" err="1" smtClean="0"/>
              <a:t>citoyen.ne.s</a:t>
            </a:r>
            <a:r>
              <a:rPr lang="fr-BE" sz="2600" dirty="0" smtClean="0"/>
              <a:t> (y compris les ministres, les parlementaires, les sénateurs et sénatrices, le Roi) doivent respecter la Constitution.</a:t>
            </a:r>
          </a:p>
          <a:p>
            <a:pPr marL="0" indent="0">
              <a:buFont typeface="Arial" pitchFamily="34" charset="0"/>
              <a:buNone/>
            </a:pPr>
            <a:endParaRPr lang="fr-BE" sz="1400" dirty="0" smtClean="0"/>
          </a:p>
          <a:p>
            <a:pPr marL="0" indent="0">
              <a:buFont typeface="Arial" pitchFamily="34" charset="0"/>
              <a:buNone/>
            </a:pPr>
            <a:r>
              <a:rPr lang="fr-BE" sz="1600" dirty="0" smtClean="0"/>
              <a:t>Article 10 de la Constitution</a:t>
            </a:r>
          </a:p>
          <a:p>
            <a:pPr marL="0" indent="0">
              <a:buFont typeface="Arial" pitchFamily="34" charset="0"/>
              <a:buNone/>
            </a:pPr>
            <a:r>
              <a:rPr lang="fr-BE" sz="1600" i="1" dirty="0" smtClean="0"/>
              <a:t>Il n’y a dans l’État aucune distinction d’ordres.</a:t>
            </a:r>
          </a:p>
          <a:p>
            <a:pPr marL="0" indent="0">
              <a:buFont typeface="Arial" pitchFamily="34" charset="0"/>
              <a:buNone/>
            </a:pPr>
            <a:r>
              <a:rPr lang="fr-BE" sz="1600" i="1" dirty="0" smtClean="0"/>
              <a:t>Les Belges sont égaux devant la loi(…).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08" y="4581128"/>
            <a:ext cx="389618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La Belgique, une monarchie de droit constitutionnel et parlementaire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La Belgique est une monarchie </a:t>
            </a:r>
            <a:r>
              <a:rPr lang="fr-BE" b="1" dirty="0" smtClean="0"/>
              <a:t>parlementaire</a:t>
            </a:r>
            <a:r>
              <a:rPr lang="fr-BE" dirty="0" smtClean="0"/>
              <a:t>.</a:t>
            </a:r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1844824"/>
            <a:ext cx="424847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fr-BE" sz="2600" dirty="0" smtClean="0"/>
              <a:t>Le parlement vote les lois.</a:t>
            </a:r>
          </a:p>
          <a:p>
            <a:pPr marL="0" indent="0" algn="just">
              <a:buFont typeface="Arial" pitchFamily="34" charset="0"/>
              <a:buNone/>
            </a:pPr>
            <a:r>
              <a:rPr lang="fr-BE" sz="2600" dirty="0" smtClean="0"/>
              <a:t>Il est constitué de personnes élues par les </a:t>
            </a:r>
            <a:r>
              <a:rPr lang="fr-BE" sz="2600" dirty="0" err="1" smtClean="0"/>
              <a:t>citoyen.ne.s</a:t>
            </a:r>
            <a:r>
              <a:rPr lang="fr-BE" sz="2600" dirty="0" smtClean="0"/>
              <a:t> au suffrage universel.</a:t>
            </a:r>
            <a:endParaRPr lang="fr-BE" sz="2600" b="1" dirty="0"/>
          </a:p>
          <a:p>
            <a:pPr marL="0" indent="0">
              <a:buFont typeface="Arial" pitchFamily="34" charset="0"/>
              <a:buNone/>
            </a:pPr>
            <a:endParaRPr lang="fr-BE" sz="2600" b="1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13731"/>
            <a:ext cx="2771800" cy="205948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81" y="1842390"/>
            <a:ext cx="2913419" cy="16566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92080" y="5342993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900" dirty="0" err="1" smtClean="0"/>
              <a:t>EmDee</a:t>
            </a:r>
            <a:r>
              <a:rPr lang="fr-BE" sz="900" dirty="0" smtClean="0"/>
              <a:t> – </a:t>
            </a:r>
            <a:r>
              <a:rPr lang="fr-BE" sz="900" dirty="0" err="1" smtClean="0"/>
              <a:t>Wikimedia</a:t>
            </a:r>
            <a:r>
              <a:rPr lang="fr-BE" sz="900" dirty="0" smtClean="0"/>
              <a:t> Commons</a:t>
            </a:r>
            <a:endParaRPr lang="fr-BE" sz="900" dirty="0"/>
          </a:p>
        </p:txBody>
      </p:sp>
    </p:spTree>
    <p:extLst>
      <p:ext uri="{BB962C8B-B14F-4D97-AF65-F5344CB8AC3E}">
        <p14:creationId xmlns:p14="http://schemas.microsoft.com/office/powerpoint/2010/main" val="158983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L’État fédéral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La Belgique est devenue un État fédéral :</a:t>
            </a:r>
            <a:r>
              <a:rPr lang="fr-FR" dirty="0" smtClean="0"/>
              <a:t> </a:t>
            </a:r>
            <a:r>
              <a:rPr lang="fr-FR" dirty="0"/>
              <a:t>elle dispose de </a:t>
            </a:r>
            <a:r>
              <a:rPr lang="fr-FR" b="1" dirty="0"/>
              <a:t>plusieurs niveaux </a:t>
            </a:r>
            <a:r>
              <a:rPr lang="fr-FR" dirty="0"/>
              <a:t>de </a:t>
            </a:r>
            <a:r>
              <a:rPr lang="fr-FR" dirty="0" smtClean="0"/>
              <a:t>pouvoir. </a:t>
            </a:r>
          </a:p>
          <a:p>
            <a:pPr marL="0" indent="0" algn="just">
              <a:buNone/>
            </a:pPr>
            <a:endParaRPr lang="fr-FR" sz="1000" dirty="0"/>
          </a:p>
          <a:p>
            <a:pPr marL="0" indent="0" algn="just">
              <a:buNone/>
            </a:pPr>
            <a:r>
              <a:rPr lang="fr-FR" dirty="0"/>
              <a:t>Chaque niveau de pouvoir dispose </a:t>
            </a:r>
            <a:r>
              <a:rPr lang="fr-FR" dirty="0" smtClean="0"/>
              <a:t>de ses propres pouvoirs exécutifs et législatifs. </a:t>
            </a:r>
          </a:p>
          <a:p>
            <a:pPr marL="0" indent="0" algn="just">
              <a:buNone/>
            </a:pPr>
            <a:endParaRPr lang="fr-FR" sz="1000" dirty="0"/>
          </a:p>
          <a:p>
            <a:pPr marL="0" indent="0" algn="just">
              <a:buNone/>
            </a:pPr>
            <a:r>
              <a:rPr lang="fr-FR" dirty="0"/>
              <a:t>Chaque niveau de </a:t>
            </a:r>
            <a:r>
              <a:rPr lang="fr-FR" dirty="0" smtClean="0"/>
              <a:t>pouvoir </a:t>
            </a:r>
            <a:r>
              <a:rPr lang="fr-FR" dirty="0"/>
              <a:t>a des compétences et missions particulières. </a:t>
            </a:r>
          </a:p>
        </p:txBody>
      </p:sp>
    </p:spTree>
    <p:extLst>
      <p:ext uri="{BB962C8B-B14F-4D97-AF65-F5344CB8AC3E}">
        <p14:creationId xmlns:p14="http://schemas.microsoft.com/office/powerpoint/2010/main" val="20160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1926" y="2348880"/>
            <a:ext cx="7776864" cy="1080120"/>
          </a:xfrm>
        </p:spPr>
        <p:txBody>
          <a:bodyPr>
            <a:normAutofit lnSpcReduction="10000"/>
          </a:bodyPr>
          <a:lstStyle/>
          <a:p>
            <a:r>
              <a:rPr lang="fr-BE" sz="3600" b="1" dirty="0" smtClean="0">
                <a:solidFill>
                  <a:srgbClr val="006666"/>
                </a:solidFill>
              </a:rPr>
              <a:t>DÉCRIRE LES 3 POUVOIRS AU SEIN DE L’ÉTAT</a:t>
            </a: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fr-BE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0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pouvoir législatif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 smtClean="0"/>
              <a:t>Quoi ?</a:t>
            </a:r>
          </a:p>
          <a:p>
            <a:pPr marL="0" indent="0">
              <a:buNone/>
            </a:pPr>
            <a:r>
              <a:rPr lang="fr-BE" dirty="0" smtClean="0"/>
              <a:t>Voter des lois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Qui ?</a:t>
            </a:r>
          </a:p>
          <a:p>
            <a:pPr marL="0" indent="0">
              <a:buNone/>
            </a:pPr>
            <a:r>
              <a:rPr lang="fr-BE" sz="3100" dirty="0" smtClean="0"/>
              <a:t>Des </a:t>
            </a:r>
            <a:r>
              <a:rPr lang="fr-BE" sz="3100" dirty="0" err="1" smtClean="0"/>
              <a:t>député.e.s</a:t>
            </a:r>
            <a:r>
              <a:rPr lang="fr-BE" sz="3100" dirty="0" smtClean="0"/>
              <a:t> </a:t>
            </a:r>
            <a:r>
              <a:rPr lang="fr-BE" sz="3100" dirty="0" err="1" smtClean="0"/>
              <a:t>élu.e.s</a:t>
            </a:r>
            <a:r>
              <a:rPr lang="fr-BE" sz="3100" dirty="0" smtClean="0"/>
              <a:t> par les </a:t>
            </a:r>
            <a:r>
              <a:rPr lang="fr-BE" sz="3100" dirty="0" err="1" smtClean="0"/>
              <a:t>citoyen.ne.s</a:t>
            </a:r>
            <a:r>
              <a:rPr lang="fr-BE" sz="3100" dirty="0" smtClean="0"/>
              <a:t> (le parlement)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Exemple :</a:t>
            </a:r>
          </a:p>
          <a:p>
            <a:pPr marL="0" indent="0" algn="just">
              <a:buNone/>
            </a:pPr>
            <a:r>
              <a:rPr lang="fr-FR" i="1" dirty="0" smtClean="0"/>
              <a:t>Le pouvoir législatif vote </a:t>
            </a:r>
            <a:r>
              <a:rPr lang="fr-FR" i="1" dirty="0"/>
              <a:t>une loi qui interdit de fumer dans les lieux </a:t>
            </a:r>
            <a:r>
              <a:rPr lang="fr-FR" i="1" dirty="0" smtClean="0"/>
              <a:t>publics.</a:t>
            </a:r>
            <a:endParaRPr lang="fr-BE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90711"/>
            <a:ext cx="3338466" cy="189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80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pouvoir exécutif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dirty="0" smtClean="0"/>
              <a:t>Quoi ?</a:t>
            </a:r>
          </a:p>
          <a:p>
            <a:pPr marL="0" indent="0">
              <a:buNone/>
            </a:pPr>
            <a:r>
              <a:rPr lang="fr-BE" dirty="0" smtClean="0"/>
              <a:t>Exécuter les lois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Qui ?</a:t>
            </a:r>
          </a:p>
          <a:p>
            <a:pPr marL="0" indent="0">
              <a:buNone/>
            </a:pPr>
            <a:r>
              <a:rPr lang="fr-BE" dirty="0" smtClean="0"/>
              <a:t>Des ministres (le gouvernement)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Exemple :</a:t>
            </a:r>
          </a:p>
          <a:p>
            <a:pPr marL="0" indent="0" algn="just">
              <a:buNone/>
            </a:pPr>
            <a:r>
              <a:rPr lang="fr-BE" i="1" dirty="0" smtClean="0"/>
              <a:t>Le pouvoir exécutif </a:t>
            </a:r>
            <a:r>
              <a:rPr lang="fr-FR" i="1" dirty="0"/>
              <a:t>applique la loi en décidant de </a:t>
            </a:r>
            <a:r>
              <a:rPr lang="fr-FR" i="1" dirty="0" smtClean="0"/>
              <a:t>la </a:t>
            </a:r>
            <a:r>
              <a:rPr lang="fr-FR" i="1" dirty="0"/>
              <a:t>signalisation de l’interdiction de fumer dans les lieux publics ou encore en organisant les moyens de vérification (police, </a:t>
            </a:r>
            <a:r>
              <a:rPr lang="fr-FR" i="1" dirty="0" err="1" smtClean="0"/>
              <a:t>inspecteur.trice</a:t>
            </a:r>
            <a:r>
              <a:rPr lang="fr-FR" i="1" dirty="0" smtClean="0"/>
              <a:t>, </a:t>
            </a:r>
            <a:r>
              <a:rPr lang="fr-FR" i="1" dirty="0"/>
              <a:t>etc.).</a:t>
            </a:r>
            <a:endParaRPr lang="fr-BE" i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0200"/>
            <a:ext cx="3538736" cy="15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 pouvoir judiciaire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BE" dirty="0" smtClean="0"/>
              <a:t>Quoi ?</a:t>
            </a:r>
          </a:p>
          <a:p>
            <a:pPr marL="0" indent="0">
              <a:buNone/>
            </a:pPr>
            <a:r>
              <a:rPr lang="fr-BE" dirty="0" smtClean="0"/>
              <a:t>Veiller au respect des lois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Qui ?</a:t>
            </a:r>
          </a:p>
          <a:p>
            <a:pPr marL="0" indent="0">
              <a:buNone/>
            </a:pPr>
            <a:r>
              <a:rPr lang="fr-BE" dirty="0" smtClean="0"/>
              <a:t>Des </a:t>
            </a:r>
            <a:r>
              <a:rPr lang="fr-BE" dirty="0" err="1" smtClean="0"/>
              <a:t>magistrat.e.s</a:t>
            </a:r>
            <a:r>
              <a:rPr lang="fr-BE" dirty="0" smtClean="0"/>
              <a:t> (juges, </a:t>
            </a:r>
            <a:r>
              <a:rPr lang="fr-BE" dirty="0" err="1" smtClean="0"/>
              <a:t>procureur.e.s</a:t>
            </a:r>
            <a:r>
              <a:rPr lang="fr-BE" dirty="0" smtClean="0"/>
              <a:t>, etc.)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Exemple :</a:t>
            </a:r>
          </a:p>
          <a:p>
            <a:pPr marL="0" indent="0" algn="just">
              <a:buNone/>
            </a:pPr>
            <a:r>
              <a:rPr lang="fr-FR" i="1" dirty="0" smtClean="0"/>
              <a:t>Le pouvoir judiciaire veille à ce que </a:t>
            </a:r>
            <a:r>
              <a:rPr lang="fr-FR" i="1" dirty="0"/>
              <a:t>la loi d’interdiction </a:t>
            </a:r>
            <a:r>
              <a:rPr lang="fr-FR" i="1" dirty="0" smtClean="0"/>
              <a:t>soit </a:t>
            </a:r>
            <a:r>
              <a:rPr lang="fr-FR" i="1" dirty="0"/>
              <a:t>bien respectée et il </a:t>
            </a:r>
            <a:r>
              <a:rPr lang="fr-FR" i="1" dirty="0" smtClean="0"/>
              <a:t>sanctionne ceux </a:t>
            </a:r>
            <a:r>
              <a:rPr lang="fr-FR" i="1" smtClean="0"/>
              <a:t>et celles qui </a:t>
            </a:r>
            <a:r>
              <a:rPr lang="fr-FR" i="1" dirty="0"/>
              <a:t>ne la </a:t>
            </a:r>
            <a:r>
              <a:rPr lang="fr-FR" i="1" dirty="0" smtClean="0"/>
              <a:t>respectent </a:t>
            </a:r>
            <a:r>
              <a:rPr lang="fr-FR" i="1" dirty="0"/>
              <a:t>pas (que ce soit les </a:t>
            </a:r>
            <a:r>
              <a:rPr lang="fr-FR" i="1" dirty="0" err="1" smtClean="0"/>
              <a:t>citoyen.ne.s</a:t>
            </a:r>
            <a:r>
              <a:rPr lang="fr-FR" i="1" dirty="0" smtClean="0"/>
              <a:t> </a:t>
            </a:r>
            <a:r>
              <a:rPr lang="fr-FR" i="1" dirty="0"/>
              <a:t>mais aussi le gouvernement et le parlement</a:t>
            </a:r>
            <a:r>
              <a:rPr lang="fr-FR" i="1" dirty="0" smtClean="0"/>
              <a:t>).</a:t>
            </a:r>
            <a:endParaRPr lang="fr-BE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00200"/>
            <a:ext cx="2890664" cy="14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L’État fédéral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57276" y1="71329" x2="56903" y2="73893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2051720" y="1819784"/>
            <a:ext cx="5073336" cy="4086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5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3 Régions </a:t>
            </a:r>
            <a:r>
              <a:rPr lang="fr-BE" sz="36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fr-BE" sz="3600" b="1" dirty="0">
                <a:solidFill>
                  <a:schemeClr val="accent6">
                    <a:lumMod val="50000"/>
                  </a:schemeClr>
                </a:solidFill>
              </a:rPr>
              <a:t>le territoire)</a:t>
            </a:r>
            <a:endParaRPr lang="fr-BE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7596336" y="3429000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D2AA00"/>
                </a:solidFill>
              </a:rPr>
              <a:t>Région wallonne</a:t>
            </a:r>
            <a:endParaRPr lang="fr-BE" b="1" dirty="0">
              <a:solidFill>
                <a:srgbClr val="D2AA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220486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990000"/>
                </a:solidFill>
              </a:rPr>
              <a:t>Région Flamande</a:t>
            </a:r>
            <a:endParaRPr lang="fr-BE" b="1" dirty="0">
              <a:solidFill>
                <a:srgbClr val="99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56266" y="3876107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E200A7"/>
                </a:solidFill>
              </a:rPr>
              <a:t>Région de Bruxelles-Capitale</a:t>
            </a:r>
            <a:endParaRPr lang="fr-BE" b="1" dirty="0">
              <a:solidFill>
                <a:srgbClr val="E200A7"/>
              </a:solidFill>
            </a:endParaRPr>
          </a:p>
        </p:txBody>
      </p:sp>
      <p:pic>
        <p:nvPicPr>
          <p:cNvPr id="13" name="Espace réservé du contenu 3" descr="Description : http://www.federation-wallonie-bruxelles.be/uploads/pics/Carte-region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499843"/>
            <a:ext cx="5184576" cy="47525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avec flèche 8"/>
          <p:cNvCxnSpPr/>
          <p:nvPr/>
        </p:nvCxnSpPr>
        <p:spPr>
          <a:xfrm>
            <a:off x="1331640" y="2528029"/>
            <a:ext cx="2736304" cy="108883"/>
          </a:xfrm>
          <a:prstGeom prst="straightConnector1">
            <a:avLst/>
          </a:prstGeom>
          <a:ln w="38100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5076056" y="3752165"/>
            <a:ext cx="2448272" cy="570548"/>
          </a:xfrm>
          <a:prstGeom prst="straightConnector1">
            <a:avLst/>
          </a:prstGeom>
          <a:ln w="38100">
            <a:solidFill>
              <a:srgbClr val="D2AA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1403648" y="3140968"/>
            <a:ext cx="2880320" cy="1320244"/>
          </a:xfrm>
          <a:prstGeom prst="straightConnector1">
            <a:avLst/>
          </a:prstGeom>
          <a:ln w="38100">
            <a:solidFill>
              <a:srgbClr val="E200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696426" y="4848835"/>
            <a:ext cx="215549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        </a:t>
            </a:r>
            <a:r>
              <a:rPr lang="fr-BE" sz="1200" b="1" dirty="0" smtClean="0"/>
              <a:t>Région flamande</a:t>
            </a:r>
            <a:endParaRPr lang="fr-BE" b="1" dirty="0"/>
          </a:p>
        </p:txBody>
      </p:sp>
      <p:sp>
        <p:nvSpPr>
          <p:cNvPr id="4" name="Rectangle 3"/>
          <p:cNvSpPr/>
          <p:nvPr/>
        </p:nvSpPr>
        <p:spPr>
          <a:xfrm>
            <a:off x="1835696" y="4941168"/>
            <a:ext cx="216024" cy="184666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1696426" y="5185901"/>
            <a:ext cx="26595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        </a:t>
            </a:r>
            <a:r>
              <a:rPr lang="fr-BE" sz="1200" b="1" dirty="0" smtClean="0"/>
              <a:t>Région de Bruxelles-Capitale</a:t>
            </a:r>
            <a:endParaRPr lang="fr-BE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1696426" y="5550009"/>
            <a:ext cx="2659550" cy="5386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        </a:t>
            </a:r>
            <a:r>
              <a:rPr lang="fr-BE" sz="1200" b="1" dirty="0" smtClean="0"/>
              <a:t>Région wallonne</a:t>
            </a:r>
          </a:p>
          <a:p>
            <a:endParaRPr lang="fr-BE" sz="1100" b="1" dirty="0"/>
          </a:p>
        </p:txBody>
      </p:sp>
      <p:sp>
        <p:nvSpPr>
          <p:cNvPr id="11" name="Rectangle 10"/>
          <p:cNvSpPr/>
          <p:nvPr/>
        </p:nvSpPr>
        <p:spPr>
          <a:xfrm>
            <a:off x="1835696" y="5301208"/>
            <a:ext cx="216024" cy="180000"/>
          </a:xfrm>
          <a:prstGeom prst="rect">
            <a:avLst/>
          </a:prstGeom>
          <a:solidFill>
            <a:srgbClr val="E200A7"/>
          </a:solidFill>
          <a:ln>
            <a:solidFill>
              <a:srgbClr val="E200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4" name="Rectangle 13"/>
          <p:cNvSpPr/>
          <p:nvPr/>
        </p:nvSpPr>
        <p:spPr>
          <a:xfrm>
            <a:off x="1835696" y="5661248"/>
            <a:ext cx="216024" cy="180000"/>
          </a:xfrm>
          <a:prstGeom prst="rect">
            <a:avLst/>
          </a:prstGeom>
          <a:solidFill>
            <a:srgbClr val="D2AA00"/>
          </a:solidFill>
          <a:ln>
            <a:solidFill>
              <a:srgbClr val="D2A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ZoneTexte 20"/>
          <p:cNvSpPr txBox="1"/>
          <p:nvPr/>
        </p:nvSpPr>
        <p:spPr>
          <a:xfrm>
            <a:off x="1619672" y="6237312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smtClean="0"/>
              <a:t>IGN</a:t>
            </a:r>
            <a:r>
              <a:rPr lang="fr-FR" sz="900" b="1" dirty="0" smtClean="0"/>
              <a:t>, Bruxelles – 2001 - http</a:t>
            </a:r>
            <a:r>
              <a:rPr lang="fr-FR" sz="900" b="1" dirty="0"/>
              <a:t>://www.federation-wallonie-bruxelles.be/index.php?id=portail_geographie</a:t>
            </a:r>
            <a:endParaRPr lang="fr-BE" sz="900" b="1" dirty="0"/>
          </a:p>
        </p:txBody>
      </p:sp>
    </p:spTree>
    <p:extLst>
      <p:ext uri="{BB962C8B-B14F-4D97-AF65-F5344CB8AC3E}">
        <p14:creationId xmlns:p14="http://schemas.microsoft.com/office/powerpoint/2010/main" val="37026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3 Communautés </a:t>
            </a:r>
            <a:r>
              <a:rPr lang="fr-BE" sz="3300" b="1" dirty="0" smtClean="0">
                <a:solidFill>
                  <a:schemeClr val="accent6">
                    <a:lumMod val="50000"/>
                  </a:schemeClr>
                </a:solidFill>
              </a:rPr>
              <a:t>(les personnes)</a:t>
            </a:r>
            <a:endParaRPr lang="fr-BE" sz="33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19672" y="6237312"/>
            <a:ext cx="597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i="1" dirty="0"/>
              <a:t>Image : https://fr.wikipedia.org/wiki/Communaut%C3%A9s_de_Belgique</a:t>
            </a:r>
            <a:endParaRPr lang="fr-BE" sz="900" i="1" dirty="0"/>
          </a:p>
        </p:txBody>
      </p:sp>
      <p:pic>
        <p:nvPicPr>
          <p:cNvPr id="13" name="Espace réservé du contenu 12" descr="Communautés de Belgique — Wikipédia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44" y="1628800"/>
            <a:ext cx="5787120" cy="47068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>
            <a:off x="251520" y="1124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669900"/>
                </a:solidFill>
              </a:rPr>
              <a:t>Communauté Flamande</a:t>
            </a:r>
            <a:endParaRPr lang="fr-BE" b="1" dirty="0">
              <a:solidFill>
                <a:srgbClr val="6699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40770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 smtClean="0">
                <a:solidFill>
                  <a:srgbClr val="C62303"/>
                </a:solidFill>
              </a:rPr>
              <a:t>Communauté française</a:t>
            </a:r>
            <a:endParaRPr lang="fr-BE" b="1" dirty="0">
              <a:solidFill>
                <a:srgbClr val="C62303"/>
              </a:solidFill>
            </a:endParaRPr>
          </a:p>
        </p:txBody>
      </p:sp>
      <p:sp>
        <p:nvSpPr>
          <p:cNvPr id="16" name="Zone de texte 20"/>
          <p:cNvSpPr txBox="1"/>
          <p:nvPr/>
        </p:nvSpPr>
        <p:spPr>
          <a:xfrm>
            <a:off x="7086600" y="2060848"/>
            <a:ext cx="1877888" cy="9906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800" b="1" smtClean="0">
                <a:solidFill>
                  <a:srgbClr val="005776"/>
                </a:solidFill>
                <a:effectLst/>
                <a:ea typeface="Calibri"/>
                <a:cs typeface="Arial"/>
              </a:rPr>
              <a:t>Communauté </a:t>
            </a:r>
            <a:r>
              <a:rPr lang="fr-BE" sz="1800" b="1" dirty="0">
                <a:solidFill>
                  <a:srgbClr val="005776"/>
                </a:solidFill>
                <a:effectLst/>
                <a:ea typeface="Calibri"/>
                <a:cs typeface="Arial"/>
              </a:rPr>
              <a:t>germanophone</a:t>
            </a:r>
            <a:endParaRPr lang="fr-BE" sz="1100" dirty="0">
              <a:solidFill>
                <a:srgbClr val="005776"/>
              </a:solidFill>
              <a:effectLst/>
              <a:ea typeface="Calibri"/>
              <a:cs typeface="Arial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403648" y="1628800"/>
            <a:ext cx="2592288" cy="1080120"/>
          </a:xfrm>
          <a:prstGeom prst="straightConnector1">
            <a:avLst/>
          </a:prstGeom>
          <a:ln w="38100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1763688" y="3284984"/>
            <a:ext cx="2664296" cy="12241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1763688" y="4293096"/>
            <a:ext cx="3399510" cy="21602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7086600" y="2780928"/>
            <a:ext cx="725760" cy="792088"/>
          </a:xfrm>
          <a:prstGeom prst="straightConnector1">
            <a:avLst/>
          </a:prstGeom>
          <a:ln w="38100">
            <a:solidFill>
              <a:srgbClr val="005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7308304" y="2861320"/>
            <a:ext cx="504056" cy="1359768"/>
          </a:xfrm>
          <a:prstGeom prst="straightConnector1">
            <a:avLst/>
          </a:prstGeom>
          <a:ln w="38100">
            <a:solidFill>
              <a:srgbClr val="00577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403648" y="1628800"/>
            <a:ext cx="2952328" cy="1548172"/>
          </a:xfrm>
          <a:prstGeom prst="straightConnector1">
            <a:avLst/>
          </a:prstGeom>
          <a:ln w="38100"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42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10 Provinces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B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51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8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b="1" dirty="0" smtClean="0">
                <a:solidFill>
                  <a:srgbClr val="C00000"/>
                </a:solidFill>
              </a:rPr>
              <a:t>Les principales communes</a:t>
            </a:r>
            <a:endParaRPr lang="fr-BE" sz="3600" b="1" dirty="0">
              <a:solidFill>
                <a:srgbClr val="C00000"/>
              </a:solidFill>
            </a:endParaRPr>
          </a:p>
        </p:txBody>
      </p:sp>
      <p:pic>
        <p:nvPicPr>
          <p:cNvPr id="3" name="Image 2" descr="Villes principales de Belgiqu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2514"/>
            <a:ext cx="6205049" cy="477853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 de texte 15"/>
          <p:cNvSpPr txBox="1"/>
          <p:nvPr/>
        </p:nvSpPr>
        <p:spPr>
          <a:xfrm>
            <a:off x="848322" y="5733256"/>
            <a:ext cx="3291630" cy="414523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BE" sz="800">
                <a:effectLst/>
                <a:ea typeface="Calibri"/>
                <a:cs typeface="Arial"/>
              </a:rPr>
              <a:t>Image : https://www.meteobelgique.be/article/articles-et-dossier/le-climat/157-cartes-du-climat-de-la-belgique-complements-dinformations</a:t>
            </a:r>
            <a:endParaRPr lang="fr-BE" sz="1100">
              <a:effectLst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3899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b="1" dirty="0" smtClean="0">
                <a:solidFill>
                  <a:schemeClr val="accent6">
                    <a:lumMod val="50000"/>
                  </a:schemeClr>
                </a:solidFill>
              </a:rPr>
              <a:t>Les 589 Communes</a:t>
            </a:r>
            <a:endParaRPr lang="fr-BE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6381328"/>
            <a:ext cx="316835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 dirty="0"/>
              <a:t>http://connaitrelawallonie.wallonie.be/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417638"/>
            <a:ext cx="6984775" cy="4882478"/>
          </a:xfrm>
        </p:spPr>
      </p:pic>
    </p:spTree>
    <p:extLst>
      <p:ext uri="{BB962C8B-B14F-4D97-AF65-F5344CB8AC3E}">
        <p14:creationId xmlns:p14="http://schemas.microsoft.com/office/powerpoint/2010/main" val="6916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676</Words>
  <Application>Microsoft Office PowerPoint</Application>
  <PresentationFormat>Affichage à l'écran (4:3)</PresentationFormat>
  <Paragraphs>131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6" baseType="lpstr">
      <vt:lpstr>Arial</vt:lpstr>
      <vt:lpstr>Calibri</vt:lpstr>
      <vt:lpstr>Thème Office</vt:lpstr>
      <vt:lpstr>Présentation PowerPoint</vt:lpstr>
      <vt:lpstr>Présentation PowerPoint</vt:lpstr>
      <vt:lpstr>L’État fédéral</vt:lpstr>
      <vt:lpstr>L’État fédéral</vt:lpstr>
      <vt:lpstr>3 Régions (le territoire)</vt:lpstr>
      <vt:lpstr>3 Communautés (les personnes)</vt:lpstr>
      <vt:lpstr>10 Provinces</vt:lpstr>
      <vt:lpstr>Les principales communes</vt:lpstr>
      <vt:lpstr>Les 589 Communes</vt:lpstr>
      <vt:lpstr>LE JEU DES DRAPEAUX</vt:lpstr>
      <vt:lpstr>Les Régions (le territoire)</vt:lpstr>
      <vt:lpstr>3 Communautés (les personnes)</vt:lpstr>
      <vt:lpstr>Les Provinces</vt:lpstr>
      <vt:lpstr>Les drapeaux</vt:lpstr>
      <vt:lpstr>Présentation PowerPoint</vt:lpstr>
      <vt:lpstr>Quelques dates pour comprendre</vt:lpstr>
      <vt:lpstr>Quelques dates pour comprendre</vt:lpstr>
      <vt:lpstr>Quelques dates pour comprendre</vt:lpstr>
      <vt:lpstr>Quelques dates pour comprendre</vt:lpstr>
      <vt:lpstr>Quelques dates pour comprendre</vt:lpstr>
      <vt:lpstr>Quelques dates pour comprendre</vt:lpstr>
      <vt:lpstr>Quelques dates pour comprendre</vt:lpstr>
      <vt:lpstr>Quelques dates pour comprendre</vt:lpstr>
      <vt:lpstr>Présentation PowerPoint</vt:lpstr>
      <vt:lpstr>La Belgique, une monarchie de droit constitutionnel et parlementaire</vt:lpstr>
      <vt:lpstr>La Belgique, une monarchie de droit constitutionnel et parlementaire</vt:lpstr>
      <vt:lpstr>La Belgique, une monarchie de droit constitutionnel et parlementaire</vt:lpstr>
      <vt:lpstr>La Belgique, une monarchie de droit constitutionnel et parlementaire</vt:lpstr>
      <vt:lpstr>La Belgique, une monarchie de droit constitutionnel et parlementaire</vt:lpstr>
      <vt:lpstr>Présentation PowerPoint</vt:lpstr>
      <vt:lpstr>Le pouvoir législatif</vt:lpstr>
      <vt:lpstr>Le pouvoir exécutif</vt:lpstr>
      <vt:lpstr>Le pouvoir judiciaire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Vue de la Belgique</dc:title>
  <dc:creator>User</dc:creator>
  <cp:lastModifiedBy>Discri2019</cp:lastModifiedBy>
  <cp:revision>118</cp:revision>
  <dcterms:created xsi:type="dcterms:W3CDTF">2012-09-03T08:26:04Z</dcterms:created>
  <dcterms:modified xsi:type="dcterms:W3CDTF">2020-10-26T20:39:30Z</dcterms:modified>
</cp:coreProperties>
</file>