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2" r:id="rId12"/>
    <p:sldId id="303" r:id="rId13"/>
    <p:sldId id="304" r:id="rId14"/>
    <p:sldId id="30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91" r:id="rId37"/>
    <p:sldId id="290" r:id="rId38"/>
    <p:sldId id="298" r:id="rId39"/>
    <p:sldId id="297" r:id="rId40"/>
    <p:sldId id="296" r:id="rId41"/>
    <p:sldId id="295" r:id="rId42"/>
    <p:sldId id="300" r:id="rId43"/>
    <p:sldId id="292" r:id="rId44"/>
    <p:sldId id="301" r:id="rId45"/>
    <p:sldId id="294" r:id="rId46"/>
    <p:sldId id="293" r:id="rId47"/>
    <p:sldId id="288" r:id="rId48"/>
    <p:sldId id="308" r:id="rId49"/>
    <p:sldId id="307" r:id="rId50"/>
    <p:sldId id="309" r:id="rId51"/>
    <p:sldId id="310" r:id="rId52"/>
    <p:sldId id="311" r:id="rId53"/>
    <p:sldId id="312" r:id="rId54"/>
    <p:sldId id="313" r:id="rId55"/>
    <p:sldId id="289" r:id="rId56"/>
    <p:sldId id="314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2F2"/>
    <a:srgbClr val="006666"/>
    <a:srgbClr val="EBFFFF"/>
    <a:srgbClr val="C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747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0626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363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0977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496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1550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661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807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58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563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718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FF">
            <a:alpha val="4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1B50C-321C-4918-8641-538392EB2580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743CB-4FE3-41A7-BE42-03B3F9376C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825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6024" y="764704"/>
            <a:ext cx="7772400" cy="1470025"/>
          </a:xfrm>
        </p:spPr>
        <p:txBody>
          <a:bodyPr/>
          <a:lstStyle/>
          <a:p>
            <a:r>
              <a:rPr lang="fr-BE" b="1" dirty="0">
                <a:solidFill>
                  <a:schemeClr val="accent6">
                    <a:lumMod val="50000"/>
                  </a:schemeClr>
                </a:solidFill>
              </a:rPr>
              <a:t>DIAPORAMA</a:t>
            </a:r>
            <a:endParaRPr lang="fr-B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2544" y="2060848"/>
            <a:ext cx="7776864" cy="2952328"/>
          </a:xfrm>
        </p:spPr>
        <p:txBody>
          <a:bodyPr/>
          <a:lstStyle/>
          <a:p>
            <a:r>
              <a:rPr lang="fr-BE" sz="4000" b="1" i="1" dirty="0" smtClean="0">
                <a:solidFill>
                  <a:srgbClr val="006666"/>
                </a:solidFill>
              </a:rPr>
              <a:t>Les photos des métiers et de la formation </a:t>
            </a:r>
          </a:p>
          <a:p>
            <a:endParaRPr lang="fr-BE" sz="2400" b="1" i="1" dirty="0" smtClean="0">
              <a:solidFill>
                <a:srgbClr val="006666"/>
              </a:solidFill>
            </a:endParaRPr>
          </a:p>
          <a:p>
            <a:r>
              <a:rPr lang="fr-BE" sz="1800" b="1" i="1" dirty="0">
                <a:solidFill>
                  <a:srgbClr val="C00000"/>
                </a:solidFill>
              </a:rPr>
              <a:t>Support réalisé dans le cadre de la séquence</a:t>
            </a:r>
            <a:r>
              <a:rPr lang="fr-BE" sz="1800" b="1" i="1" dirty="0" smtClean="0">
                <a:solidFill>
                  <a:srgbClr val="006666"/>
                </a:solidFill>
              </a:rPr>
              <a:t> </a:t>
            </a:r>
            <a:r>
              <a:rPr lang="fr-BE" sz="1800" b="1" i="1" dirty="0" smtClean="0">
                <a:solidFill>
                  <a:srgbClr val="C00000"/>
                </a:solidFill>
              </a:rPr>
              <a:t>n°29 des AOC</a:t>
            </a:r>
          </a:p>
          <a:p>
            <a:endParaRPr lang="fr-BE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BE" sz="1800" b="1" i="1" dirty="0" smtClean="0">
                <a:solidFill>
                  <a:schemeClr val="accent6">
                    <a:lumMod val="50000"/>
                  </a:schemeClr>
                </a:solidFill>
              </a:rPr>
              <a:t>Juillet 2016 </a:t>
            </a:r>
            <a:r>
              <a:rPr lang="fr-BE" sz="1800" b="1" i="1" smtClean="0">
                <a:solidFill>
                  <a:schemeClr val="accent6">
                    <a:lumMod val="50000"/>
                  </a:schemeClr>
                </a:solidFill>
              </a:rPr>
              <a:t>et </a:t>
            </a:r>
            <a:r>
              <a:rPr lang="fr-BE" sz="1800" b="1" i="1" smtClean="0">
                <a:solidFill>
                  <a:schemeClr val="accent6">
                    <a:lumMod val="50000"/>
                  </a:schemeClr>
                </a:solidFill>
              </a:rPr>
              <a:t>Octobre </a:t>
            </a:r>
            <a:r>
              <a:rPr lang="fr-BE" sz="1800" b="1" i="1" dirty="0" smtClean="0">
                <a:solidFill>
                  <a:schemeClr val="accent6">
                    <a:lumMod val="50000"/>
                  </a:schemeClr>
                </a:solidFill>
              </a:rPr>
              <a:t>2020</a:t>
            </a:r>
            <a:endParaRPr lang="fr-BE" sz="1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6" y="572580"/>
            <a:ext cx="7934216" cy="120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4" y="5517232"/>
            <a:ext cx="784788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35085" y="620688"/>
            <a:ext cx="336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chemeClr val="bg1"/>
                </a:solidFill>
              </a:rPr>
              <a:t>DIAPORAMA</a:t>
            </a:r>
            <a:endParaRPr lang="fr-BE" sz="3600" dirty="0">
              <a:solidFill>
                <a:schemeClr val="bg1"/>
              </a:solidFill>
            </a:endParaRPr>
          </a:p>
        </p:txBody>
      </p:sp>
      <p:pic>
        <p:nvPicPr>
          <p:cNvPr id="9" name="Image 8" descr="RoseVents_AOC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7668344" y="580909"/>
            <a:ext cx="750446" cy="6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</a:t>
            </a:r>
            <a:r>
              <a:rPr lang="fr-BE" sz="4000" b="1" i="1" dirty="0" smtClean="0">
                <a:solidFill>
                  <a:srgbClr val="006666"/>
                </a:solidFill>
              </a:rPr>
              <a:t>l’agriculture</a:t>
            </a:r>
            <a:endParaRPr lang="fr-BE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5454" y="2060848"/>
            <a:ext cx="758345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9.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d’aide aux personnes âgées</a:t>
            </a:r>
            <a:endParaRPr lang="fr-BE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980" y="1988840"/>
            <a:ext cx="772793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10.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du spectacle </a:t>
            </a:r>
            <a:endParaRPr lang="fr-BE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632848" cy="462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11.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83119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de la boulangerie - </a:t>
            </a:r>
            <a:r>
              <a:rPr lang="fr-BE" sz="4000" b="1" i="1" dirty="0" err="1" smtClean="0">
                <a:solidFill>
                  <a:srgbClr val="006666"/>
                </a:solidFill>
              </a:rPr>
              <a:t>patisserie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12.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22" y="1844824"/>
            <a:ext cx="793649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2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de la recherche scientifique </a:t>
            </a:r>
            <a:endParaRPr lang="fr-BE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7641725" cy="422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13.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78386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poterie</a:t>
            </a:r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14.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" b="-1"/>
          <a:stretch/>
        </p:blipFill>
        <p:spPr>
          <a:xfrm>
            <a:off x="837679" y="1988840"/>
            <a:ext cx="7468642" cy="3803423"/>
          </a:xfrm>
        </p:spPr>
      </p:pic>
    </p:spTree>
    <p:extLst>
      <p:ext uri="{BB962C8B-B14F-4D97-AF65-F5344CB8AC3E}">
        <p14:creationId xmlns:p14="http://schemas.microsoft.com/office/powerpoint/2010/main" val="37713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du soin des corps</a:t>
            </a:r>
            <a:endParaRPr lang="fr-BE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273192"/>
            <a:ext cx="6966555" cy="351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15.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coutellerie</a:t>
            </a:r>
            <a:endParaRPr lang="fr-BE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7040649" cy="391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16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96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construction</a:t>
            </a:r>
            <a:endParaRPr lang="fr-BE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988840"/>
            <a:ext cx="7306322" cy="432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17.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28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construction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596" y="1988840"/>
            <a:ext cx="7510110" cy="42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18.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63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>
            <a:noAutofit/>
          </a:bodyPr>
          <a:lstStyle/>
          <a:p>
            <a:r>
              <a:rPr lang="fr-BE" b="1" i="1" dirty="0" smtClean="0"/>
              <a:t/>
            </a:r>
            <a:br>
              <a:rPr lang="fr-BE" b="1" i="1" dirty="0" smtClean="0"/>
            </a:br>
            <a:r>
              <a:rPr lang="fr-BE" sz="3600" b="1" i="1" dirty="0" smtClean="0">
                <a:solidFill>
                  <a:srgbClr val="006666"/>
                </a:solidFill>
              </a:rPr>
              <a:t>Métiers </a:t>
            </a:r>
            <a:r>
              <a:rPr lang="fr-BE" sz="3600" b="1" i="1" dirty="0">
                <a:solidFill>
                  <a:srgbClr val="006666"/>
                </a:solidFill>
              </a:rPr>
              <a:t>de la coiffure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390099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t="1513"/>
          <a:stretch/>
        </p:blipFill>
        <p:spPr>
          <a:xfrm>
            <a:off x="827584" y="1745432"/>
            <a:ext cx="7560906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construction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19.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"/>
          <a:stretch/>
        </p:blipFill>
        <p:spPr>
          <a:xfrm>
            <a:off x="980574" y="2060848"/>
            <a:ext cx="7182852" cy="3674257"/>
          </a:xfrm>
        </p:spPr>
      </p:pic>
    </p:spTree>
    <p:extLst>
      <p:ext uri="{BB962C8B-B14F-4D97-AF65-F5344CB8AC3E}">
        <p14:creationId xmlns:p14="http://schemas.microsoft.com/office/powerpoint/2010/main" val="379414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construction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20.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"/>
          <a:stretch/>
        </p:blipFill>
        <p:spPr>
          <a:xfrm>
            <a:off x="932942" y="2013526"/>
            <a:ext cx="7278116" cy="3759683"/>
          </a:xfrm>
        </p:spPr>
      </p:pic>
    </p:spTree>
    <p:extLst>
      <p:ext uri="{BB962C8B-B14F-4D97-AF65-F5344CB8AC3E}">
        <p14:creationId xmlns:p14="http://schemas.microsoft.com/office/powerpoint/2010/main" val="1895679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932" y="804256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couture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21.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4" y="1844824"/>
            <a:ext cx="7507226" cy="3888431"/>
          </a:xfrm>
        </p:spPr>
      </p:pic>
    </p:spTree>
    <p:extLst>
      <p:ext uri="{BB962C8B-B14F-4D97-AF65-F5344CB8AC3E}">
        <p14:creationId xmlns:p14="http://schemas.microsoft.com/office/powerpoint/2010/main" val="2082227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</a:t>
            </a:r>
            <a:r>
              <a:rPr lang="fr-BE" sz="4000" b="1" i="1" dirty="0" smtClean="0">
                <a:solidFill>
                  <a:srgbClr val="006666"/>
                </a:solidFill>
              </a:rPr>
              <a:t>l’élevage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22.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9" y="2010310"/>
            <a:ext cx="7287642" cy="3705742"/>
          </a:xfrm>
        </p:spPr>
      </p:pic>
    </p:spTree>
    <p:extLst>
      <p:ext uri="{BB962C8B-B14F-4D97-AF65-F5344CB8AC3E}">
        <p14:creationId xmlns:p14="http://schemas.microsoft.com/office/powerpoint/2010/main" val="4183925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8701" y="908720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d’usine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6998502" cy="413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23.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09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800874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</a:t>
            </a:r>
            <a:r>
              <a:rPr lang="fr-BE" sz="4000" b="1" i="1" dirty="0" smtClean="0">
                <a:solidFill>
                  <a:srgbClr val="006666"/>
                </a:solidFill>
              </a:rPr>
              <a:t>l’informatique et de l’électronique</a:t>
            </a:r>
            <a:endParaRPr lang="fr-BE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132856"/>
            <a:ext cx="7580077" cy="436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24.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81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972" y="818630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du bois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422023" cy="418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25.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96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forêt </a:t>
            </a:r>
            <a:endParaRPr lang="fr-BE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890" y="2060848"/>
            <a:ext cx="7480470" cy="404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26.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6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5741" y="800874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du transport des personnes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27.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"/>
          <a:stretch/>
        </p:blipFill>
        <p:spPr>
          <a:xfrm>
            <a:off x="971600" y="2060848"/>
            <a:ext cx="7192379" cy="3681366"/>
          </a:xfrm>
        </p:spPr>
      </p:pic>
    </p:spTree>
    <p:extLst>
      <p:ext uri="{BB962C8B-B14F-4D97-AF65-F5344CB8AC3E}">
        <p14:creationId xmlns:p14="http://schemas.microsoft.com/office/powerpoint/2010/main" val="2909815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du transport des personnes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28.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" b="-1"/>
          <a:stretch/>
        </p:blipFill>
        <p:spPr>
          <a:xfrm>
            <a:off x="956758" y="2060848"/>
            <a:ext cx="7230484" cy="3683782"/>
          </a:xfrm>
        </p:spPr>
      </p:pic>
    </p:spTree>
    <p:extLst>
      <p:ext uri="{BB962C8B-B14F-4D97-AF65-F5344CB8AC3E}">
        <p14:creationId xmlns:p14="http://schemas.microsoft.com/office/powerpoint/2010/main" val="2289670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200" b="1" i="1" dirty="0">
                <a:solidFill>
                  <a:srgbClr val="006666"/>
                </a:solidFill>
              </a:rPr>
              <a:t>M</a:t>
            </a:r>
            <a:r>
              <a:rPr lang="fr-BE" sz="3200" b="1" i="1" dirty="0" smtClean="0">
                <a:solidFill>
                  <a:srgbClr val="006666"/>
                </a:solidFill>
              </a:rPr>
              <a:t>étiers </a:t>
            </a:r>
            <a:r>
              <a:rPr lang="fr-BE" sz="3200" b="1" i="1" dirty="0">
                <a:solidFill>
                  <a:srgbClr val="006666"/>
                </a:solidFill>
              </a:rPr>
              <a:t>du transport de marchandises</a:t>
            </a:r>
            <a:endParaRPr lang="fr-BE" sz="3200" dirty="0">
              <a:solidFill>
                <a:srgbClr val="006666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1916832"/>
            <a:ext cx="6924742" cy="380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</a:t>
            </a:r>
            <a:r>
              <a:rPr lang="fr-BE" sz="4000" b="1" i="1" dirty="0" smtClean="0">
                <a:solidFill>
                  <a:srgbClr val="006666"/>
                </a:solidFill>
              </a:rPr>
              <a:t>l’armée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634" y="1772816"/>
            <a:ext cx="7587734" cy="438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29.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82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police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060848"/>
            <a:ext cx="7682311" cy="41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30.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40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Justice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357" y="2060848"/>
            <a:ext cx="7851680" cy="41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31.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90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politique</a:t>
            </a:r>
            <a:endParaRPr lang="fr-BE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988840"/>
            <a:ext cx="7466412" cy="406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32.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4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91997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</a:t>
            </a:r>
            <a:r>
              <a:rPr lang="fr-BE" sz="4000" b="1" i="1" dirty="0" smtClean="0">
                <a:solidFill>
                  <a:srgbClr val="006666"/>
                </a:solidFill>
              </a:rPr>
              <a:t>l’enseignement et de la formation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33.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2204864"/>
            <a:ext cx="7496757" cy="439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258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des soins </a:t>
            </a:r>
            <a:endParaRPr lang="fr-BE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28" y="2060848"/>
            <a:ext cx="757979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34.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40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 smtClean="0">
                <a:solidFill>
                  <a:srgbClr val="006666"/>
                </a:solidFill>
              </a:rPr>
              <a:t>Métiers </a:t>
            </a:r>
            <a:r>
              <a:rPr lang="fr-BE" sz="4000" b="1" i="1" dirty="0">
                <a:solidFill>
                  <a:srgbClr val="006666"/>
                </a:solidFill>
              </a:rPr>
              <a:t>de la </a:t>
            </a:r>
            <a:r>
              <a:rPr lang="fr-BE" sz="4000" b="1" i="1" dirty="0" smtClean="0">
                <a:solidFill>
                  <a:srgbClr val="006666"/>
                </a:solidFill>
              </a:rPr>
              <a:t>pêche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35.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/>
          <a:stretch/>
        </p:blipFill>
        <p:spPr>
          <a:xfrm>
            <a:off x="928179" y="2132856"/>
            <a:ext cx="7287642" cy="3540328"/>
          </a:xfrm>
        </p:spPr>
      </p:pic>
    </p:spTree>
    <p:extLst>
      <p:ext uri="{BB962C8B-B14F-4D97-AF65-F5344CB8AC3E}">
        <p14:creationId xmlns:p14="http://schemas.microsoft.com/office/powerpoint/2010/main" val="3917282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mer</a:t>
            </a:r>
            <a:endParaRPr lang="fr-BE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844824"/>
            <a:ext cx="794089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36.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61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</a:t>
            </a:r>
            <a:r>
              <a:rPr lang="fr-BE" sz="4000" b="1" i="1" dirty="0" smtClean="0">
                <a:solidFill>
                  <a:srgbClr val="006666"/>
                </a:solidFill>
              </a:rPr>
              <a:t>l’information 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37.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8145998" cy="440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145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sportifs</a:t>
            </a:r>
            <a:endParaRPr lang="fr-BE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916832"/>
            <a:ext cx="774987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38.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3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79" y="787066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fr-BE" b="1" i="1" dirty="0" smtClean="0">
                <a:solidFill>
                  <a:srgbClr val="006666"/>
                </a:solidFill>
              </a:rPr>
              <a:t/>
            </a:r>
            <a:br>
              <a:rPr lang="fr-BE" b="1" i="1" dirty="0" smtClean="0">
                <a:solidFill>
                  <a:srgbClr val="006666"/>
                </a:solidFill>
              </a:rPr>
            </a:br>
            <a:r>
              <a:rPr lang="fr-BE" b="1" i="1" dirty="0">
                <a:solidFill>
                  <a:srgbClr val="006666"/>
                </a:solidFill>
              </a:rPr>
              <a:t>M</a:t>
            </a:r>
            <a:r>
              <a:rPr lang="fr-BE" b="1" i="1" dirty="0" smtClean="0">
                <a:solidFill>
                  <a:srgbClr val="006666"/>
                </a:solidFill>
              </a:rPr>
              <a:t>étiers </a:t>
            </a:r>
            <a:r>
              <a:rPr lang="fr-BE" b="1" i="1" dirty="0">
                <a:solidFill>
                  <a:srgbClr val="006666"/>
                </a:solidFill>
              </a:rPr>
              <a:t>du transport de marchandises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988840"/>
            <a:ext cx="7315834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8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</a:t>
            </a:r>
            <a:r>
              <a:rPr lang="fr-BE" sz="4000" b="1" i="1" dirty="0" smtClean="0">
                <a:solidFill>
                  <a:srgbClr val="006666"/>
                </a:solidFill>
              </a:rPr>
              <a:t>étiers </a:t>
            </a:r>
            <a:r>
              <a:rPr lang="fr-BE" sz="4000" b="1" i="1" dirty="0">
                <a:solidFill>
                  <a:srgbClr val="006666"/>
                </a:solidFill>
              </a:rPr>
              <a:t>de la </a:t>
            </a:r>
            <a:r>
              <a:rPr lang="fr-BE" sz="4000" b="1" i="1" dirty="0" smtClean="0">
                <a:solidFill>
                  <a:srgbClr val="006666"/>
                </a:solidFill>
              </a:rPr>
              <a:t>musique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39.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1" y="2081758"/>
            <a:ext cx="7249537" cy="3562847"/>
          </a:xfrm>
        </p:spPr>
      </p:pic>
    </p:spTree>
    <p:extLst>
      <p:ext uri="{BB962C8B-B14F-4D97-AF65-F5344CB8AC3E}">
        <p14:creationId xmlns:p14="http://schemas.microsoft.com/office/powerpoint/2010/main" val="2294612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</a:t>
            </a:r>
            <a:r>
              <a:rPr lang="fr-BE" sz="4000" b="1" i="1" dirty="0" smtClean="0">
                <a:solidFill>
                  <a:srgbClr val="006666"/>
                </a:solidFill>
              </a:rPr>
              <a:t>l’internet</a:t>
            </a:r>
            <a:endParaRPr lang="fr-BE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844824"/>
            <a:ext cx="792461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40.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29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809752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du transport des personnes et marchandises (chemin de fer)</a:t>
            </a:r>
            <a:endParaRPr lang="fr-BE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060848"/>
            <a:ext cx="772876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41.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37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propreté</a:t>
            </a:r>
            <a:endParaRPr lang="fr-BE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71" y="1700808"/>
            <a:ext cx="798876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42.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12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809752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vie familiale </a:t>
            </a:r>
            <a:br>
              <a:rPr lang="fr-BE" sz="4000" b="1" i="1" dirty="0" smtClean="0">
                <a:solidFill>
                  <a:srgbClr val="006666"/>
                </a:solidFill>
              </a:rPr>
            </a:br>
            <a:r>
              <a:rPr lang="fr-BE" sz="3600" b="1" i="1" dirty="0" smtClean="0">
                <a:solidFill>
                  <a:srgbClr val="006666"/>
                </a:solidFill>
              </a:rPr>
              <a:t>(homme ou femme au foyer)</a:t>
            </a:r>
            <a:endParaRPr lang="fr-BE" sz="4000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43.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40" y="2060848"/>
            <a:ext cx="799704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360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vente de boissons</a:t>
            </a:r>
            <a:endParaRPr lang="fr-BE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7268323" cy="424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44.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65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</a:t>
            </a:r>
            <a:r>
              <a:rPr lang="fr-BE" sz="4000" b="1" i="1" dirty="0" smtClean="0">
                <a:solidFill>
                  <a:srgbClr val="006666"/>
                </a:solidFill>
              </a:rPr>
              <a:t>liés aux croyances</a:t>
            </a:r>
            <a:endParaRPr lang="fr-BE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916832"/>
            <a:ext cx="7577103" cy="424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45.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3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8386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réparation d’engins motorisés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46.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7198547" cy="415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955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 smtClean="0">
                <a:solidFill>
                  <a:srgbClr val="006666"/>
                </a:solidFill>
              </a:rPr>
              <a:t>Métiers du feu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47.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"/>
          <a:stretch/>
        </p:blipFill>
        <p:spPr>
          <a:xfrm>
            <a:off x="899592" y="1844824"/>
            <a:ext cx="7438224" cy="3874366"/>
          </a:xfrm>
        </p:spPr>
      </p:pic>
    </p:spTree>
    <p:extLst>
      <p:ext uri="{BB962C8B-B14F-4D97-AF65-F5344CB8AC3E}">
        <p14:creationId xmlns:p14="http://schemas.microsoft.com/office/powerpoint/2010/main" val="28756262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comptabilité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48.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7010334" cy="423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448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vente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344816" cy="440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</a:t>
            </a:r>
            <a:r>
              <a:rPr lang="fr-BE" sz="4000" b="1" i="1" dirty="0" smtClean="0">
                <a:solidFill>
                  <a:srgbClr val="006666"/>
                </a:solidFill>
              </a:rPr>
              <a:t>direction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49.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7223197" cy="389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8722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 smtClean="0">
                <a:solidFill>
                  <a:srgbClr val="006666"/>
                </a:solidFill>
              </a:rPr>
              <a:t>Métiers </a:t>
            </a:r>
            <a:r>
              <a:rPr lang="fr-BE" sz="4000" b="1" i="1" dirty="0">
                <a:solidFill>
                  <a:srgbClr val="006666"/>
                </a:solidFill>
              </a:rPr>
              <a:t>de </a:t>
            </a:r>
            <a:r>
              <a:rPr lang="fr-BE" sz="4000" b="1" i="1" dirty="0" smtClean="0">
                <a:solidFill>
                  <a:srgbClr val="006666"/>
                </a:solidFill>
              </a:rPr>
              <a:t>la vente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50.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6" y="2060849"/>
            <a:ext cx="7097498" cy="3528392"/>
          </a:xfrm>
        </p:spPr>
      </p:pic>
    </p:spTree>
    <p:extLst>
      <p:ext uri="{BB962C8B-B14F-4D97-AF65-F5344CB8AC3E}">
        <p14:creationId xmlns:p14="http://schemas.microsoft.com/office/powerpoint/2010/main" val="1407676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 smtClean="0">
                <a:solidFill>
                  <a:srgbClr val="006666"/>
                </a:solidFill>
              </a:rPr>
              <a:t>Métiers du bois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51.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4" y="1953152"/>
            <a:ext cx="7182852" cy="3820058"/>
          </a:xfrm>
        </p:spPr>
      </p:pic>
    </p:spTree>
    <p:extLst>
      <p:ext uri="{BB962C8B-B14F-4D97-AF65-F5344CB8AC3E}">
        <p14:creationId xmlns:p14="http://schemas.microsoft.com/office/powerpoint/2010/main" val="1176442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 smtClean="0">
                <a:solidFill>
                  <a:srgbClr val="006666"/>
                </a:solidFill>
              </a:rPr>
              <a:t>Métiers du son 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52.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5" y="2024600"/>
            <a:ext cx="7240010" cy="3677163"/>
          </a:xfrm>
        </p:spPr>
      </p:pic>
    </p:spTree>
    <p:extLst>
      <p:ext uri="{BB962C8B-B14F-4D97-AF65-F5344CB8AC3E}">
        <p14:creationId xmlns:p14="http://schemas.microsoft.com/office/powerpoint/2010/main" val="3707573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i="1" dirty="0" smtClean="0">
                <a:solidFill>
                  <a:srgbClr val="006666"/>
                </a:solidFill>
              </a:rPr>
              <a:t>Métiers des soins</a:t>
            </a:r>
            <a:endParaRPr lang="fr-BE" sz="4000" b="1" i="1" dirty="0">
              <a:solidFill>
                <a:srgbClr val="006666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53.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6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/>
          <a:stretch/>
        </p:blipFill>
        <p:spPr>
          <a:xfrm>
            <a:off x="951995" y="1944794"/>
            <a:ext cx="7240010" cy="3836774"/>
          </a:xfrm>
        </p:spPr>
      </p:pic>
    </p:spTree>
    <p:extLst>
      <p:ext uri="{BB962C8B-B14F-4D97-AF65-F5344CB8AC3E}">
        <p14:creationId xmlns:p14="http://schemas.microsoft.com/office/powerpoint/2010/main" val="1302974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83868"/>
            <a:ext cx="8229600" cy="91694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Étudier à l’école, au lycée ou à l’université 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54.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77970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4045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83868"/>
            <a:ext cx="8229600" cy="916940"/>
          </a:xfrm>
        </p:spPr>
        <p:txBody>
          <a:bodyPr>
            <a:normAutofit/>
          </a:bodyPr>
          <a:lstStyle/>
          <a:p>
            <a:r>
              <a:rPr lang="fr-BE" sz="4000" b="1" i="1" dirty="0" smtClean="0">
                <a:solidFill>
                  <a:srgbClr val="006666"/>
                </a:solidFill>
              </a:rPr>
              <a:t>Se former à un métier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55.</a:t>
            </a:r>
            <a:endParaRPr lang="fr-BE" sz="2800" b="1" dirty="0">
              <a:solidFill>
                <a:srgbClr val="006666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" y="1916832"/>
            <a:ext cx="665261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591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</a:t>
            </a:r>
            <a:r>
              <a:rPr lang="fr-BE" sz="4000" b="1" i="1" dirty="0" smtClean="0">
                <a:solidFill>
                  <a:srgbClr val="006666"/>
                </a:solidFill>
              </a:rPr>
              <a:t>bureau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628800"/>
            <a:ext cx="7759678" cy="463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5.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restauration</a:t>
            </a:r>
            <a:endParaRPr lang="fr-B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178" y="2206022"/>
            <a:ext cx="5917643" cy="331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6.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83868"/>
            <a:ext cx="8229600" cy="916940"/>
          </a:xfrm>
        </p:spPr>
        <p:txBody>
          <a:bodyPr>
            <a:normAutofit fontScale="90000"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</a:t>
            </a:r>
            <a:r>
              <a:rPr lang="fr-BE" sz="4000" b="1" i="1" dirty="0" smtClean="0">
                <a:solidFill>
                  <a:srgbClr val="006666"/>
                </a:solidFill>
              </a:rPr>
              <a:t>la chaussure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0" y="1916832"/>
            <a:ext cx="718215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7.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3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fr-BE" sz="4000" b="1" i="1" dirty="0">
                <a:solidFill>
                  <a:srgbClr val="006666"/>
                </a:solidFill>
              </a:rPr>
              <a:t>Métiers de la </a:t>
            </a:r>
            <a:r>
              <a:rPr lang="fr-BE" sz="4000" b="1" i="1" dirty="0" smtClean="0">
                <a:solidFill>
                  <a:srgbClr val="006666"/>
                </a:solidFill>
              </a:rPr>
              <a:t>mécanique</a:t>
            </a:r>
            <a:endParaRPr lang="fr-B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592" y="1916832"/>
            <a:ext cx="7552489" cy="426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006666"/>
                </a:solidFill>
              </a:rPr>
              <a:t>8.</a:t>
            </a:r>
            <a:endParaRPr lang="fr-BE" sz="2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1722</TotalTime>
  <Words>361</Words>
  <Application>Microsoft Office PowerPoint</Application>
  <PresentationFormat>Affichage à l'écran (4:3)</PresentationFormat>
  <Paragraphs>117</Paragraphs>
  <Slides>56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9" baseType="lpstr">
      <vt:lpstr>Arial</vt:lpstr>
      <vt:lpstr>Calibri</vt:lpstr>
      <vt:lpstr>Thème Office</vt:lpstr>
      <vt:lpstr>DIAPORAMA</vt:lpstr>
      <vt:lpstr> Métiers de la coiffure </vt:lpstr>
      <vt:lpstr>Métiers du transport de marchandises</vt:lpstr>
      <vt:lpstr> Métiers du transport de marchandises </vt:lpstr>
      <vt:lpstr>Métiers de la vente </vt:lpstr>
      <vt:lpstr>Métiers de bureau </vt:lpstr>
      <vt:lpstr>Métiers de la restauration</vt:lpstr>
      <vt:lpstr>Métiers de la chaussure </vt:lpstr>
      <vt:lpstr>Métiers de la mécanique</vt:lpstr>
      <vt:lpstr>Métiers de l’agriculture</vt:lpstr>
      <vt:lpstr>Métiers d’aide aux personnes âgées</vt:lpstr>
      <vt:lpstr>Métiers du spectacle </vt:lpstr>
      <vt:lpstr>Métiers de la boulangerie - patisserie</vt:lpstr>
      <vt:lpstr>Métiers de la recherche scientifique </vt:lpstr>
      <vt:lpstr>Métiers de la poterie </vt:lpstr>
      <vt:lpstr>Métiers du soin des corps</vt:lpstr>
      <vt:lpstr>Métiers de la coutellerie</vt:lpstr>
      <vt:lpstr>Métiers de la construction</vt:lpstr>
      <vt:lpstr>Métiers de la construction </vt:lpstr>
      <vt:lpstr>Métiers de la construction </vt:lpstr>
      <vt:lpstr>Métiers de la construction </vt:lpstr>
      <vt:lpstr>Métiers de la couture </vt:lpstr>
      <vt:lpstr>Métiers de l’élevage </vt:lpstr>
      <vt:lpstr>Métiers d’usine </vt:lpstr>
      <vt:lpstr>Métiers de l’informatique et de l’électronique</vt:lpstr>
      <vt:lpstr>Métiers du bois </vt:lpstr>
      <vt:lpstr>Métiers de la forêt </vt:lpstr>
      <vt:lpstr>Métiers du transport des personnes </vt:lpstr>
      <vt:lpstr>Métiers du transport des personnes</vt:lpstr>
      <vt:lpstr>Métiers de l’armée </vt:lpstr>
      <vt:lpstr>Métiers de la police </vt:lpstr>
      <vt:lpstr>Métiers de la Justice </vt:lpstr>
      <vt:lpstr>Métiers de la politique</vt:lpstr>
      <vt:lpstr>Métiers de l’enseignement et de la formation</vt:lpstr>
      <vt:lpstr>Métiers des soins </vt:lpstr>
      <vt:lpstr>Métiers de la pêche</vt:lpstr>
      <vt:lpstr>Métiers de la mer</vt:lpstr>
      <vt:lpstr>Métiers de l’information </vt:lpstr>
      <vt:lpstr>Métiers sportifs</vt:lpstr>
      <vt:lpstr>Métiers de la musique</vt:lpstr>
      <vt:lpstr>Métiers de l’internet</vt:lpstr>
      <vt:lpstr>Métiers du transport des personnes et marchandises (chemin de fer)</vt:lpstr>
      <vt:lpstr>Métiers de la propreté</vt:lpstr>
      <vt:lpstr>Métiers de la vie familiale  (homme ou femme au foyer)</vt:lpstr>
      <vt:lpstr>Métiers de la vente de boissons</vt:lpstr>
      <vt:lpstr>Métiers liés aux croyances</vt:lpstr>
      <vt:lpstr>Métiers de la réparation d’engins motorisés</vt:lpstr>
      <vt:lpstr>Métiers du feu</vt:lpstr>
      <vt:lpstr>Métiers de la comptabilité</vt:lpstr>
      <vt:lpstr>Métiers de direction</vt:lpstr>
      <vt:lpstr>Métiers de la vente</vt:lpstr>
      <vt:lpstr>Métiers du bois</vt:lpstr>
      <vt:lpstr>Métiers du son </vt:lpstr>
      <vt:lpstr>Métiers des soins</vt:lpstr>
      <vt:lpstr>Étudier à l’école, au lycée ou à l’université </vt:lpstr>
      <vt:lpstr>Se former à un métier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Etienne</dc:creator>
  <cp:lastModifiedBy>Discri2019</cp:lastModifiedBy>
  <cp:revision>31</cp:revision>
  <dcterms:created xsi:type="dcterms:W3CDTF">2016-08-05T15:14:47Z</dcterms:created>
  <dcterms:modified xsi:type="dcterms:W3CDTF">2020-10-26T20:48:29Z</dcterms:modified>
</cp:coreProperties>
</file>