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353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élène" initials="H" lastIdx="1" clrIdx="0">
    <p:extLst>
      <p:ext uri="{19B8F6BF-5375-455C-9EA6-DF929625EA0E}">
        <p15:presenceInfo xmlns:p15="http://schemas.microsoft.com/office/powerpoint/2012/main" userId="Hélè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4807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12CE4-D083-496E-A60B-CDF43693EFD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BCCC3-B08D-4F20-9C8E-1D83E1CEA2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23/10/2020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5224"/>
            <a:ext cx="792088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6024" y="2636912"/>
            <a:ext cx="7772400" cy="1251570"/>
          </a:xfrm>
        </p:spPr>
        <p:txBody>
          <a:bodyPr>
            <a:noAutofit/>
          </a:bodyPr>
          <a:lstStyle/>
          <a:p>
            <a:r>
              <a:rPr lang="fr-BE" sz="3600" b="1" dirty="0" smtClean="0">
                <a:solidFill>
                  <a:srgbClr val="006666"/>
                </a:solidFill>
              </a:rPr>
              <a:t>Besoins pour me sentir en confiance et en sécurité dans le groupe</a:t>
            </a:r>
            <a:r>
              <a:rPr lang="fr-BE" sz="3600" b="1" dirty="0">
                <a:solidFill>
                  <a:srgbClr val="006666"/>
                </a:solidFill>
              </a:rPr>
              <a:t/>
            </a:r>
            <a:br>
              <a:rPr lang="fr-BE" sz="3600" b="1" dirty="0">
                <a:solidFill>
                  <a:srgbClr val="006666"/>
                </a:solidFill>
              </a:rPr>
            </a:br>
            <a:endParaRPr lang="fr-BE" sz="36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6" y="572580"/>
            <a:ext cx="7934216" cy="120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707136" y="804672"/>
            <a:ext cx="336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>
                <a:solidFill>
                  <a:schemeClr val="bg1"/>
                </a:solidFill>
              </a:rPr>
              <a:t>DIAPORAMA</a:t>
            </a:r>
            <a:endParaRPr lang="fr-BE" sz="36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61717" y="4077072"/>
            <a:ext cx="766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i="1" dirty="0" smtClean="0">
                <a:solidFill>
                  <a:srgbClr val="984807"/>
                </a:solidFill>
              </a:rPr>
              <a:t>Support </a:t>
            </a:r>
            <a:r>
              <a:rPr lang="fr-BE" b="1" i="1" dirty="0">
                <a:solidFill>
                  <a:srgbClr val="984807"/>
                </a:solidFill>
              </a:rPr>
              <a:t>réalisé </a:t>
            </a:r>
            <a:r>
              <a:rPr lang="fr-BE" b="1" i="1" dirty="0" smtClean="0">
                <a:solidFill>
                  <a:srgbClr val="984807"/>
                </a:solidFill>
              </a:rPr>
              <a:t>dans </a:t>
            </a:r>
            <a:r>
              <a:rPr lang="fr-BE" b="1" i="1" dirty="0">
                <a:solidFill>
                  <a:srgbClr val="984807"/>
                </a:solidFill>
              </a:rPr>
              <a:t>le cadre </a:t>
            </a:r>
            <a:r>
              <a:rPr lang="fr-BE" b="1" i="1" dirty="0" smtClean="0">
                <a:solidFill>
                  <a:srgbClr val="984807"/>
                </a:solidFill>
              </a:rPr>
              <a:t>de la séquence formative n° 2</a:t>
            </a:r>
            <a:endParaRPr lang="fr-BE" sz="1200" b="1" i="1" dirty="0">
              <a:solidFill>
                <a:srgbClr val="984807"/>
              </a:solidFill>
            </a:endParaRPr>
          </a:p>
          <a:p>
            <a:pPr algn="ctr"/>
            <a:endParaRPr lang="fr-BE" sz="12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fr-BE" b="1" i="1" smtClean="0">
                <a:solidFill>
                  <a:srgbClr val="984807"/>
                </a:solidFill>
              </a:rPr>
              <a:t>Octobre </a:t>
            </a:r>
            <a:r>
              <a:rPr lang="fr-BE" b="1" i="1" dirty="0">
                <a:solidFill>
                  <a:srgbClr val="984807"/>
                </a:solidFill>
              </a:rPr>
              <a:t>2020</a:t>
            </a:r>
          </a:p>
        </p:txBody>
      </p:sp>
      <p:pic>
        <p:nvPicPr>
          <p:cNvPr id="10" name="Image 9" descr="RoseVents_AOC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7660318" y="737115"/>
            <a:ext cx="750446" cy="68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8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Respect de la diversité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Respekt</a:t>
            </a:r>
            <a:r>
              <a:rPr lang="fr-BE" sz="2400" dirty="0"/>
              <a:t> </a:t>
            </a:r>
            <a:r>
              <a:rPr lang="fr-BE" sz="2400" dirty="0" err="1"/>
              <a:t>për</a:t>
            </a:r>
            <a:r>
              <a:rPr lang="fr-BE" sz="2400" dirty="0"/>
              <a:t> </a:t>
            </a:r>
            <a:r>
              <a:rPr lang="fr-BE" sz="2400" dirty="0" err="1" smtClean="0"/>
              <a:t>diversitetin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724128" y="19888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Respect for </a:t>
            </a:r>
            <a:r>
              <a:rPr lang="fr-BE" sz="2400" dirty="0" err="1" smtClean="0"/>
              <a:t>diversity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التنوع احترام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824203" y="2165004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հարգանք բազմազանությանը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尊重多樣性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023828" y="3738867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Respeto</a:t>
            </a:r>
            <a:r>
              <a:rPr lang="fr-BE" sz="2400" dirty="0" smtClean="0"/>
              <a:t> </a:t>
            </a:r>
            <a:r>
              <a:rPr lang="fr-BE" sz="2400" dirty="0" err="1" smtClean="0"/>
              <a:t>por</a:t>
            </a:r>
            <a:r>
              <a:rPr lang="fr-BE" sz="2400" dirty="0" smtClean="0"/>
              <a:t> la </a:t>
            </a:r>
            <a:r>
              <a:rPr lang="fr-BE" sz="2400" dirty="0" err="1" smtClean="0"/>
              <a:t>diversidad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/>
              <a:t>احترام </a:t>
            </a:r>
            <a:r>
              <a:rPr lang="ar-SA" sz="3600" dirty="0" smtClean="0"/>
              <a:t>به تنوع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5364088" y="569004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Respeito</a:t>
            </a:r>
            <a:r>
              <a:rPr lang="fr-BE" sz="2400" dirty="0"/>
              <a:t> pela </a:t>
            </a:r>
            <a:r>
              <a:rPr lang="fr-BE" sz="2400" dirty="0" err="1"/>
              <a:t>diversidade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/>
              <a:t>Respect </a:t>
            </a:r>
            <a:r>
              <a:rPr lang="fr-BE" sz="2400" dirty="0" err="1"/>
              <a:t>pentru</a:t>
            </a:r>
            <a:r>
              <a:rPr lang="fr-BE" sz="2400" dirty="0"/>
              <a:t> </a:t>
            </a:r>
            <a:r>
              <a:rPr lang="fr-BE" sz="2400" dirty="0" err="1"/>
              <a:t>diversitate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220072" y="4179158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уважение к разнообразию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Poštovanje</a:t>
            </a:r>
            <a:r>
              <a:rPr lang="fr-BE" sz="2400" dirty="0"/>
              <a:t> </a:t>
            </a:r>
            <a:r>
              <a:rPr lang="fr-BE" sz="2400" dirty="0" err="1"/>
              <a:t>različitosti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555776" y="2594521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Heshima</a:t>
            </a:r>
            <a:r>
              <a:rPr lang="fr-BE" sz="2400" dirty="0"/>
              <a:t> </a:t>
            </a:r>
            <a:r>
              <a:rPr lang="fr-BE" sz="2400" dirty="0" err="1"/>
              <a:t>kwa</a:t>
            </a:r>
            <a:r>
              <a:rPr lang="fr-BE" sz="2400" dirty="0"/>
              <a:t> </a:t>
            </a:r>
            <a:r>
              <a:rPr lang="fr-BE" sz="2400" dirty="0" err="1"/>
              <a:t>utofauti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588224" y="3371800"/>
            <a:ext cx="2108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Çeşitliliğe</a:t>
            </a:r>
            <a:r>
              <a:rPr lang="fr-BE" sz="2400" dirty="0"/>
              <a:t> </a:t>
            </a:r>
            <a:r>
              <a:rPr lang="fr-BE" sz="2400" dirty="0" err="1"/>
              <a:t>saygı</a:t>
            </a:r>
            <a:endParaRPr lang="fr-BE" sz="24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cs typeface="Arial" charset="0"/>
              </a:rPr>
              <a:t>احترام</a:t>
            </a:r>
            <a:r>
              <a:rPr kumimoji="0" lang="fr-FR" altLang="fr-F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6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9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Respect des opinions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212976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Respekt</a:t>
            </a:r>
            <a:r>
              <a:rPr lang="fr-BE" sz="2400" dirty="0"/>
              <a:t> </a:t>
            </a:r>
            <a:r>
              <a:rPr lang="fr-BE" sz="2400" dirty="0" err="1"/>
              <a:t>për</a:t>
            </a:r>
            <a:r>
              <a:rPr lang="fr-BE" sz="2400" dirty="0"/>
              <a:t> </a:t>
            </a:r>
            <a:r>
              <a:rPr lang="fr-BE" sz="2400" dirty="0" err="1"/>
              <a:t>opinionet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724128" y="19888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Respect for opinions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الآراء احترام</a:t>
            </a:r>
            <a:endParaRPr lang="fr-BE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960917" y="2177280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կարծիքների հարգանք</a:t>
            </a:r>
            <a:endParaRPr lang="fr-BE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2699792" y="537147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尊重意見</a:t>
            </a:r>
            <a:endParaRPr lang="fr-BE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2994396" y="372306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Respeto</a:t>
            </a:r>
            <a:r>
              <a:rPr lang="fr-BE" sz="2400" dirty="0" smtClean="0"/>
              <a:t> </a:t>
            </a:r>
            <a:r>
              <a:rPr lang="fr-BE" sz="2400" dirty="0" err="1" smtClean="0"/>
              <a:t>por</a:t>
            </a:r>
            <a:r>
              <a:rPr lang="fr-BE" sz="2400" dirty="0" smtClean="0"/>
              <a:t> las </a:t>
            </a:r>
            <a:r>
              <a:rPr lang="fr-BE" sz="2400" dirty="0" err="1" smtClean="0"/>
              <a:t>opiniones</a:t>
            </a:r>
            <a:endParaRPr lang="fr-BE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4480719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/>
              <a:t>احترام </a:t>
            </a:r>
            <a:r>
              <a:rPr lang="ar-SA" sz="3600" dirty="0" smtClean="0"/>
              <a:t>به </a:t>
            </a:r>
            <a:r>
              <a:rPr lang="ar-SA" sz="3600" dirty="0" err="1" smtClean="0"/>
              <a:t>عقاید</a:t>
            </a:r>
            <a:endParaRPr lang="fr-BE" sz="3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508104" y="5690046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Respeito</a:t>
            </a:r>
            <a:r>
              <a:rPr lang="fr-BE" sz="2400" dirty="0"/>
              <a:t> </a:t>
            </a:r>
            <a:r>
              <a:rPr lang="fr-BE" sz="2400" dirty="0" err="1"/>
              <a:t>por</a:t>
            </a:r>
            <a:r>
              <a:rPr lang="fr-BE" sz="2400" dirty="0"/>
              <a:t> </a:t>
            </a:r>
            <a:r>
              <a:rPr lang="fr-BE" sz="2400" dirty="0" err="1"/>
              <a:t>opiniões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6096" y="2780928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/>
              <a:t>Respect </a:t>
            </a:r>
            <a:r>
              <a:rPr lang="fr-BE" sz="2400" dirty="0" err="1"/>
              <a:t>pentru</a:t>
            </a:r>
            <a:r>
              <a:rPr lang="fr-BE" sz="2400" dirty="0"/>
              <a:t> </a:t>
            </a:r>
            <a:r>
              <a:rPr lang="fr-BE" sz="2400" dirty="0" err="1"/>
              <a:t>opinii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5868144" y="4161344"/>
            <a:ext cx="28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уважение к мнению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563888" y="1549081"/>
            <a:ext cx="2814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Poštovanje</a:t>
            </a:r>
            <a:r>
              <a:rPr lang="fr-BE" sz="2400" dirty="0"/>
              <a:t> </a:t>
            </a:r>
            <a:r>
              <a:rPr lang="fr-BE" sz="2400" dirty="0" err="1"/>
              <a:t>mišljenja</a:t>
            </a:r>
            <a:endParaRPr lang="fr-BE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483768" y="259452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Heshima</a:t>
            </a:r>
            <a:r>
              <a:rPr lang="fr-BE" sz="2400" dirty="0"/>
              <a:t> </a:t>
            </a:r>
            <a:r>
              <a:rPr lang="fr-BE" sz="2400" dirty="0" err="1"/>
              <a:t>kwa</a:t>
            </a:r>
            <a:r>
              <a:rPr lang="fr-BE" sz="2400" dirty="0"/>
              <a:t> </a:t>
            </a:r>
            <a:r>
              <a:rPr lang="fr-BE" sz="2400" dirty="0" err="1"/>
              <a:t>maoni</a:t>
            </a:r>
            <a:endParaRPr lang="fr-BE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6732240" y="3371800"/>
            <a:ext cx="2022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Fikirlere</a:t>
            </a:r>
            <a:r>
              <a:rPr lang="fr-BE" sz="2400" dirty="0"/>
              <a:t> </a:t>
            </a:r>
            <a:r>
              <a:rPr lang="fr-BE" sz="2400" dirty="0" err="1"/>
              <a:t>saygı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8048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10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Sourire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Buzëqeshje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Smile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ابتسم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ժպտալ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微笑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Sonrie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 smtClean="0"/>
              <a:t>لبخند</a:t>
            </a:r>
            <a:r>
              <a:rPr lang="ar-SA" sz="3600" dirty="0"/>
              <a:t> بزن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732240" y="569004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Sorrir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Zâmbet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170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улыбка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Osmijeh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87824" y="259452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Tabasamu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Gülümse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07368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Bienveillance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Mirësi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660232" y="198884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Benevolence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الخير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115616" y="2071801"/>
            <a:ext cx="2805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բարեգործություն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仁慈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Benevolencia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خیرخواهی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084168" y="569004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Benevolência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Bunătate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170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доброта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Ljubaznost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87824" y="259452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Wema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Iyilik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0174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12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Solidarité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Solidaritet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Solidarity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تضامن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240531" y="207180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համերաշխություն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團結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Solidaridad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همبستگی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084168" y="569004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Solidariedade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Solidaritate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229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солидарность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Solidarnost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87824" y="259452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Mshikamano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Dayanışma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98459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8" y="172624"/>
            <a:ext cx="8229600" cy="778098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accent6">
                    <a:lumMod val="50000"/>
                  </a:schemeClr>
                </a:solidFill>
              </a:rPr>
              <a:t>De quoi j’ai besoin pour me sentir en </a:t>
            </a:r>
            <a:r>
              <a:rPr lang="fr-BE" sz="1800" b="1" dirty="0" smtClean="0">
                <a:solidFill>
                  <a:schemeClr val="accent6">
                    <a:lumMod val="50000"/>
                  </a:schemeClr>
                </a:solidFill>
              </a:rPr>
              <a:t>confiance</a:t>
            </a:r>
            <a:r>
              <a:rPr lang="fr-BE" sz="1800" dirty="0" smtClean="0">
                <a:solidFill>
                  <a:schemeClr val="accent6">
                    <a:lumMod val="50000"/>
                  </a:schemeClr>
                </a:solidFill>
              </a:rPr>
              <a:t> et en </a:t>
            </a:r>
            <a:r>
              <a:rPr lang="fr-BE" sz="1800" b="1" dirty="0" smtClean="0">
                <a:solidFill>
                  <a:schemeClr val="accent6">
                    <a:lumMod val="50000"/>
                  </a:schemeClr>
                </a:solidFill>
              </a:rPr>
              <a:t>sécurité</a:t>
            </a:r>
            <a:r>
              <a:rPr lang="fr-BE" sz="1800" dirty="0" smtClean="0">
                <a:solidFill>
                  <a:schemeClr val="accent6">
                    <a:lumMod val="50000"/>
                  </a:schemeClr>
                </a:solidFill>
              </a:rPr>
              <a:t> dans le groupe ?</a:t>
            </a:r>
            <a:endParaRPr lang="fr-B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59850"/>
              </p:ext>
            </p:extLst>
          </p:nvPr>
        </p:nvGraphicFramePr>
        <p:xfrm>
          <a:off x="611558" y="908721"/>
          <a:ext cx="7920879" cy="2304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3723">
                  <a:extLst>
                    <a:ext uri="{9D8B030D-6E8A-4147-A177-3AD203B41FA5}">
                      <a16:colId xmlns:a16="http://schemas.microsoft.com/office/drawing/2014/main" val="616403645"/>
                    </a:ext>
                  </a:extLst>
                </a:gridCol>
                <a:gridCol w="1584289">
                  <a:extLst>
                    <a:ext uri="{9D8B030D-6E8A-4147-A177-3AD203B41FA5}">
                      <a16:colId xmlns:a16="http://schemas.microsoft.com/office/drawing/2014/main" val="4219962948"/>
                    </a:ext>
                  </a:extLst>
                </a:gridCol>
                <a:gridCol w="1584289">
                  <a:extLst>
                    <a:ext uri="{9D8B030D-6E8A-4147-A177-3AD203B41FA5}">
                      <a16:colId xmlns:a16="http://schemas.microsoft.com/office/drawing/2014/main" val="1712264238"/>
                    </a:ext>
                  </a:extLst>
                </a:gridCol>
                <a:gridCol w="1584289">
                  <a:extLst>
                    <a:ext uri="{9D8B030D-6E8A-4147-A177-3AD203B41FA5}">
                      <a16:colId xmlns:a16="http://schemas.microsoft.com/office/drawing/2014/main" val="2869311125"/>
                    </a:ext>
                  </a:extLst>
                </a:gridCol>
                <a:gridCol w="1584289">
                  <a:extLst>
                    <a:ext uri="{9D8B030D-6E8A-4147-A177-3AD203B41FA5}">
                      <a16:colId xmlns:a16="http://schemas.microsoft.com/office/drawing/2014/main" val="906005740"/>
                    </a:ext>
                  </a:extLst>
                </a:gridCol>
              </a:tblGrid>
              <a:tr h="43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Povjerenje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0">
                          <a:solidFill>
                            <a:schemeClr val="tx1"/>
                          </a:solidFill>
                          <a:effectLst/>
                        </a:rPr>
                        <a:t>اعتماد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信任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677788"/>
                  </a:ext>
                </a:extLst>
              </a:tr>
              <a:tr h="43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Besim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վստահություն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103884"/>
                  </a:ext>
                </a:extLst>
              </a:tr>
              <a:tr h="576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Încredere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2400" b="1" dirty="0">
                          <a:solidFill>
                            <a:schemeClr val="tx1"/>
                          </a:solidFill>
                          <a:effectLst/>
                        </a:rPr>
                        <a:t>Confiance</a:t>
                      </a:r>
                      <a:endParaRPr lang="fr-BE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Güven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960401"/>
                  </a:ext>
                </a:extLst>
              </a:tr>
              <a:tr h="43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IQ" sz="1800" b="0">
                          <a:solidFill>
                            <a:schemeClr val="tx1"/>
                          </a:solidFill>
                          <a:effectLst/>
                        </a:rPr>
                        <a:t>الثقة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Uaminifu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905623"/>
                  </a:ext>
                </a:extLst>
              </a:tr>
              <a:tr h="43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доверие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Confiar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Trust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3894" marR="4389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755072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052588"/>
              </p:ext>
            </p:extLst>
          </p:nvPr>
        </p:nvGraphicFramePr>
        <p:xfrm>
          <a:off x="457198" y="3356990"/>
          <a:ext cx="8229597" cy="3068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0996">
                  <a:extLst>
                    <a:ext uri="{9D8B030D-6E8A-4147-A177-3AD203B41FA5}">
                      <a16:colId xmlns:a16="http://schemas.microsoft.com/office/drawing/2014/main" val="3252610063"/>
                    </a:ext>
                  </a:extLst>
                </a:gridCol>
                <a:gridCol w="1054850">
                  <a:extLst>
                    <a:ext uri="{9D8B030D-6E8A-4147-A177-3AD203B41FA5}">
                      <a16:colId xmlns:a16="http://schemas.microsoft.com/office/drawing/2014/main" val="1388418949"/>
                    </a:ext>
                  </a:extLst>
                </a:gridCol>
                <a:gridCol w="1605488">
                  <a:extLst>
                    <a:ext uri="{9D8B030D-6E8A-4147-A177-3AD203B41FA5}">
                      <a16:colId xmlns:a16="http://schemas.microsoft.com/office/drawing/2014/main" val="17235971"/>
                    </a:ext>
                  </a:extLst>
                </a:gridCol>
                <a:gridCol w="1596674">
                  <a:extLst>
                    <a:ext uri="{9D8B030D-6E8A-4147-A177-3AD203B41FA5}">
                      <a16:colId xmlns:a16="http://schemas.microsoft.com/office/drawing/2014/main" val="826739074"/>
                    </a:ext>
                  </a:extLst>
                </a:gridCol>
                <a:gridCol w="1381589">
                  <a:extLst>
                    <a:ext uri="{9D8B030D-6E8A-4147-A177-3AD203B41FA5}">
                      <a16:colId xmlns:a16="http://schemas.microsoft.com/office/drawing/2014/main" val="28905381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անվտանգություն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800" b="0" dirty="0" err="1">
                          <a:solidFill>
                            <a:schemeClr val="tx1"/>
                          </a:solidFill>
                          <a:effectLst/>
                        </a:rPr>
                        <a:t>امنیت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solidFill>
                            <a:schemeClr val="tx1"/>
                          </a:solidFill>
                          <a:effectLst/>
                        </a:rPr>
                        <a:t>安全性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1044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Siguri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Sigurnosti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49472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fr-BE" sz="2400" b="1" dirty="0">
                          <a:solidFill>
                            <a:schemeClr val="tx1"/>
                          </a:solidFill>
                          <a:effectLst/>
                        </a:rPr>
                        <a:t>Sécurité</a:t>
                      </a:r>
                      <a:endParaRPr lang="fr-BE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88107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Securitate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Segurança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Güvenlik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82372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0">
                          <a:solidFill>
                            <a:schemeClr val="tx1"/>
                          </a:solidFill>
                          <a:effectLst/>
                        </a:rPr>
                        <a:t>الأمن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Usalama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34339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безопасность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Seguridad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BE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800" b="0" dirty="0" err="1">
                          <a:solidFill>
                            <a:schemeClr val="tx1"/>
                          </a:solidFill>
                          <a:effectLst/>
                        </a:rPr>
                        <a:t>Safety</a:t>
                      </a:r>
                      <a:endParaRPr lang="fr-B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462" marR="4546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961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0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 – Écoute</a:t>
            </a:r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fr-BE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314096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Dëgjuarit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Listening</a:t>
            </a:r>
            <a:endParaRPr lang="fr-BE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استمع</a:t>
            </a:r>
            <a:endParaRPr lang="fr-BE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1691680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լսել</a:t>
            </a:r>
            <a:endParaRPr lang="fr-BE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聽</a:t>
            </a:r>
            <a:endParaRPr lang="fr-BE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Escuchando</a:t>
            </a:r>
            <a:endParaRPr lang="fr-BE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کن</a:t>
            </a:r>
            <a:r>
              <a:rPr lang="ar-SA" sz="3600" dirty="0"/>
              <a:t> </a:t>
            </a:r>
            <a:r>
              <a:rPr lang="ar-SA" sz="3600" dirty="0" err="1" smtClean="0"/>
              <a:t>گوش</a:t>
            </a:r>
            <a:endParaRPr lang="fr-BE" sz="3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732240" y="569004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Ouvindo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Asculta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881288" y="4104193"/>
            <a:ext cx="170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слушать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Slušati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987824" y="259452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Kusikiliza</a:t>
            </a:r>
            <a:endParaRPr lang="fr-BE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Dinleme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08326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2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Dialogue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Dialog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Dialogue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الحوار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331640" y="208576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երկխոսություն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對話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Dialogo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گفتگو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732240" y="569004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Diálogo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278935" y="2900865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Dialog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170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диалог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Dijalog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581082" y="274656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Mazungumzo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Diyalog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418305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3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Convivialité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Mirëdashësi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732240" y="198884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Friendliness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الود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151620" y="2060240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բարյացակամություն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友善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Amabilidad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/>
              <a:t>دوستی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228184" y="569004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Cordialidade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Prietenie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2003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дружелюбие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Prijateljstvo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24200" y="263691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Urafiki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Dostluk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426350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4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Calme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/>
              <a:t>I </a:t>
            </a:r>
            <a:r>
              <a:rPr lang="fr-BE" sz="2400" dirty="0" err="1"/>
              <a:t>qetë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Calm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هادئ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հանգիստ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冷靜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Calma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/>
              <a:t>آرام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732240" y="569004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Acalmar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Calm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170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спокойный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Miran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879812" y="266985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Shwari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Sakin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4394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4096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5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fr-BE" sz="6000" dirty="0">
                <a:solidFill>
                  <a:schemeClr val="accent6">
                    <a:lumMod val="50000"/>
                  </a:schemeClr>
                </a:solidFill>
              </a:rPr>
              <a:t>(Avoir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des...)Attentions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Kanë</a:t>
            </a:r>
            <a:r>
              <a:rPr lang="fr-BE" sz="2400" dirty="0"/>
              <a:t> </a:t>
            </a:r>
            <a:r>
              <a:rPr lang="fr-BE" sz="2400" dirty="0" err="1"/>
              <a:t>vëmendje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444208" y="1988840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To have attentions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/>
              <a:t>لديك اهتمام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115616" y="213285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ուշադրություններ</a:t>
            </a:r>
            <a:r>
              <a:rPr lang="fr-BE" sz="2400" dirty="0"/>
              <a:t> </a:t>
            </a:r>
            <a:r>
              <a:rPr lang="fr-BE" sz="2400" dirty="0" err="1"/>
              <a:t>ունեն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有註意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2915816" y="3789040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Tener</a:t>
            </a:r>
            <a:r>
              <a:rPr lang="fr-BE" sz="2400" dirty="0"/>
              <a:t> </a:t>
            </a:r>
            <a:r>
              <a:rPr lang="fr-BE" sz="2400" dirty="0" err="1"/>
              <a:t>atenciones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/>
              <a:t>توجه داشته </a:t>
            </a:r>
            <a:r>
              <a:rPr lang="ar-SA" sz="3600" dirty="0" err="1"/>
              <a:t>باشید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300192" y="569004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Tenha</a:t>
            </a:r>
            <a:r>
              <a:rPr lang="fr-BE" sz="2400" dirty="0"/>
              <a:t> </a:t>
            </a:r>
            <a:r>
              <a:rPr lang="fr-BE" sz="2400" dirty="0" err="1"/>
              <a:t>atenção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/>
              <a:t>Au </a:t>
            </a:r>
            <a:r>
              <a:rPr lang="fr-BE" sz="2400" dirty="0" err="1"/>
              <a:t>atenții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796136" y="4104193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иметь</a:t>
            </a:r>
            <a:r>
              <a:rPr lang="fr-BE" sz="2400" dirty="0"/>
              <a:t> </a:t>
            </a:r>
            <a:r>
              <a:rPr lang="fr-BE" sz="2400" dirty="0" err="1"/>
              <a:t>внимание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Imaju</a:t>
            </a:r>
            <a:r>
              <a:rPr lang="fr-BE" sz="2400" dirty="0"/>
              <a:t> </a:t>
            </a:r>
            <a:r>
              <a:rPr lang="fr-BE" sz="2400" dirty="0" err="1"/>
              <a:t>pozornosti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15816" y="2594521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Kuwa</a:t>
            </a:r>
            <a:r>
              <a:rPr lang="fr-BE" sz="2400" dirty="0"/>
              <a:t> na </a:t>
            </a:r>
            <a:r>
              <a:rPr lang="fr-BE" sz="2400" dirty="0" err="1"/>
              <a:t>tahadhari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Dikkat</a:t>
            </a:r>
            <a:r>
              <a:rPr lang="fr-BE" sz="2400" dirty="0"/>
              <a:t> et</a:t>
            </a:r>
          </a:p>
        </p:txBody>
      </p:sp>
    </p:spTree>
    <p:extLst>
      <p:ext uri="{BB962C8B-B14F-4D97-AF65-F5344CB8AC3E}">
        <p14:creationId xmlns:p14="http://schemas.microsoft.com/office/powerpoint/2010/main" val="94848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6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Salutations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314096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Të</a:t>
            </a:r>
            <a:r>
              <a:rPr lang="fr-BE" sz="2400" dirty="0"/>
              <a:t> </a:t>
            </a:r>
            <a:r>
              <a:rPr lang="fr-BE" sz="2400" dirty="0" err="1"/>
              <a:t>fala</a:t>
            </a:r>
            <a:endParaRPr lang="fr-BE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948264" y="19888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Greetings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تحية</a:t>
            </a:r>
            <a:endParaRPr lang="fr-BE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բարևներ</a:t>
            </a: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699792" y="537147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問候</a:t>
            </a:r>
            <a:endParaRPr lang="fr-BE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Saludos</a:t>
            </a:r>
            <a:endParaRPr lang="fr-BE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971600" y="44807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/>
              <a:t>سلام</a:t>
            </a:r>
            <a:endParaRPr lang="fr-BE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6444208" y="569004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Saudações</a:t>
            </a:r>
            <a:endParaRPr lang="fr-BE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Salutări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881288" y="4104193"/>
            <a:ext cx="214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поздравления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Pozdravi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843808" y="2682877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Salamu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Selamlar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40678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Autofit/>
          </a:bodyPr>
          <a:lstStyle/>
          <a:p>
            <a:r>
              <a:rPr lang="fr-BE" sz="6000" b="1" dirty="0" smtClean="0">
                <a:solidFill>
                  <a:schemeClr val="accent6">
                    <a:lumMod val="50000"/>
                  </a:schemeClr>
                </a:solidFill>
              </a:rPr>
              <a:t>7 </a:t>
            </a:r>
            <a:r>
              <a:rPr lang="fr-BE" sz="6000" dirty="0" smtClean="0">
                <a:solidFill>
                  <a:schemeClr val="accent6">
                    <a:lumMod val="50000"/>
                  </a:schemeClr>
                </a:solidFill>
              </a:rPr>
              <a:t>– Confidentialité</a:t>
            </a:r>
            <a:endParaRPr lang="fr-BE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314096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Konfidencialiteti</a:t>
            </a:r>
            <a:endParaRPr lang="fr-BE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516216" y="198884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Confidentiality</a:t>
            </a:r>
            <a:endParaRPr lang="fr-BE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522007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/>
              <a:t>السرية</a:t>
            </a:r>
            <a:endParaRPr lang="fr-BE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1691680" y="213285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dirty="0"/>
              <a:t>գաղտնիությունը</a:t>
            </a:r>
            <a:endParaRPr lang="fr-BE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2699792" y="5371475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/>
              <a:t>機密性</a:t>
            </a:r>
            <a:endParaRPr lang="fr-BE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3131840" y="3789040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Confidencialidad</a:t>
            </a:r>
            <a:endParaRPr lang="fr-BE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971600" y="4480719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err="1" smtClean="0"/>
              <a:t>محرمانه</a:t>
            </a:r>
            <a:r>
              <a:rPr lang="ar-SA" sz="3600" dirty="0"/>
              <a:t> بودن</a:t>
            </a:r>
            <a:endParaRPr lang="fr-BE" sz="3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724128" y="569004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Confidencialidade</a:t>
            </a:r>
            <a:endParaRPr lang="fr-BE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436096" y="278092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Confidențialitate</a:t>
            </a:r>
            <a:endParaRPr lang="fr-BE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652120" y="4104193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dirty="0"/>
              <a:t>конфиденциальность</a:t>
            </a:r>
            <a:endParaRPr lang="fr-BE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63888" y="154908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Povjerljivost</a:t>
            </a:r>
            <a:endParaRPr lang="fr-BE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164497" y="2657999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Usiri</a:t>
            </a:r>
            <a:endParaRPr lang="fr-BE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6732240" y="337180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Gizlilik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77782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5583</TotalTime>
  <Words>351</Words>
  <Application>Microsoft Office PowerPoint</Application>
  <PresentationFormat>Affichage à l'écran (4:3)</PresentationFormat>
  <Paragraphs>228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Arial Unicode MS</vt:lpstr>
      <vt:lpstr>Calibri</vt:lpstr>
      <vt:lpstr>Thème Office</vt:lpstr>
      <vt:lpstr>Besoins pour me sentir en confiance et en sécurité dans le groupe </vt:lpstr>
      <vt:lpstr>De quoi j’ai besoin pour me sentir en confiance et en sécurité dans le groupe ?</vt:lpstr>
      <vt:lpstr>1 – Écoute </vt:lpstr>
      <vt:lpstr>2 – Dialogue</vt:lpstr>
      <vt:lpstr>3 – Convivialité</vt:lpstr>
      <vt:lpstr>4 – Calme</vt:lpstr>
      <vt:lpstr>5 – (Avoir des...)Attentions</vt:lpstr>
      <vt:lpstr>6 – Salutations</vt:lpstr>
      <vt:lpstr>7 – Confidentialité</vt:lpstr>
      <vt:lpstr>8 – Respect de la diversité</vt:lpstr>
      <vt:lpstr>9 – Respect des opinions</vt:lpstr>
      <vt:lpstr>10 – Sourire</vt:lpstr>
      <vt:lpstr>11 – Bienveillance</vt:lpstr>
      <vt:lpstr>12 – Solidarité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Vue de la Belgique</dc:title>
  <dc:creator>User</dc:creator>
  <cp:lastModifiedBy>Discri2019</cp:lastModifiedBy>
  <cp:revision>281</cp:revision>
  <dcterms:created xsi:type="dcterms:W3CDTF">2012-09-03T08:26:04Z</dcterms:created>
  <dcterms:modified xsi:type="dcterms:W3CDTF">2020-10-23T08:42:25Z</dcterms:modified>
</cp:coreProperties>
</file>