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74" r:id="rId4"/>
    <p:sldId id="267" r:id="rId5"/>
    <p:sldId id="268" r:id="rId6"/>
    <p:sldId id="272" r:id="rId7"/>
    <p:sldId id="269" r:id="rId8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39" y="5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6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3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3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5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6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8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fr-BE" dirty="0"/>
          </a:p>
        </p:txBody>
      </p:sp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55072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b="1" dirty="0" smtClean="0">
              <a:solidFill>
                <a:srgbClr val="009999"/>
              </a:solidFill>
            </a:endParaRPr>
          </a:p>
          <a:p>
            <a:pPr marL="0" lvl="0" indent="0" algn="ctr">
              <a:buNone/>
            </a:pPr>
            <a:r>
              <a:rPr lang="fr-BE" sz="4400" b="1" dirty="0" smtClean="0">
                <a:solidFill>
                  <a:srgbClr val="009999"/>
                </a:solidFill>
              </a:rPr>
              <a:t>LES GRANDES ÉTAPES POUR TROUVER, S’INSTALLER ET QUITTER UN LOGEMENT  </a:t>
            </a:r>
          </a:p>
          <a:p>
            <a:endParaRPr lang="fr-BE" sz="2000" b="1" i="1" dirty="0">
              <a:solidFill>
                <a:srgbClr val="009999"/>
              </a:solidFill>
            </a:endParaRPr>
          </a:p>
          <a:p>
            <a:endParaRPr lang="fr-BE" sz="2000" b="1" i="1" dirty="0" smtClean="0">
              <a:solidFill>
                <a:srgbClr val="009999"/>
              </a:solidFill>
            </a:endParaRPr>
          </a:p>
          <a:p>
            <a:pPr marL="0" indent="0" algn="ctr">
              <a:buNone/>
            </a:pPr>
            <a:r>
              <a:rPr lang="fr-BE" sz="1800" b="1" i="1" dirty="0" smtClean="0">
                <a:solidFill>
                  <a:srgbClr val="996633"/>
                </a:solidFill>
              </a:rPr>
              <a:t>Support réalisé par le DisCRI dans la cadre de la séquence </a:t>
            </a:r>
          </a:p>
          <a:p>
            <a:pPr marL="0" indent="0" algn="ctr">
              <a:buNone/>
            </a:pPr>
            <a:r>
              <a:rPr lang="fr-BE" sz="1800" b="1" i="1" dirty="0" smtClean="0">
                <a:solidFill>
                  <a:srgbClr val="996633"/>
                </a:solidFill>
              </a:rPr>
              <a:t>formative n° 11  des AOC</a:t>
            </a:r>
          </a:p>
          <a:p>
            <a:pPr marL="0" indent="0">
              <a:buNone/>
            </a:pPr>
            <a:endParaRPr lang="fr-BE" sz="1000" b="1" i="1" dirty="0">
              <a:solidFill>
                <a:srgbClr val="996633"/>
              </a:solidFill>
            </a:endParaRPr>
          </a:p>
          <a:p>
            <a:pPr marL="0" indent="0" algn="ctr">
              <a:buNone/>
            </a:pPr>
            <a:r>
              <a:rPr lang="fr-BE" sz="1800" b="1" i="1" smtClean="0">
                <a:solidFill>
                  <a:srgbClr val="996633"/>
                </a:solidFill>
              </a:rPr>
              <a:t>Octobre </a:t>
            </a:r>
            <a:r>
              <a:rPr lang="fr-BE" sz="1800" b="1" i="1" dirty="0" smtClean="0">
                <a:solidFill>
                  <a:srgbClr val="996633"/>
                </a:solidFill>
              </a:rPr>
              <a:t>2020 </a:t>
            </a:r>
            <a:endParaRPr lang="fr-BE" sz="1800" b="1" i="1" dirty="0">
              <a:solidFill>
                <a:srgbClr val="99663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" y="8688296"/>
            <a:ext cx="5642936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" y="572580"/>
            <a:ext cx="584041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52" y="723461"/>
            <a:ext cx="756000" cy="72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7136" y="804672"/>
            <a:ext cx="336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DIAPORAMA</a:t>
            </a:r>
            <a:endParaRPr lang="fr-B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135384"/>
              </p:ext>
            </p:extLst>
          </p:nvPr>
        </p:nvGraphicFramePr>
        <p:xfrm>
          <a:off x="256032" y="237995"/>
          <a:ext cx="6387938" cy="9231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87938">
                  <a:extLst>
                    <a:ext uri="{9D8B030D-6E8A-4147-A177-3AD203B41FA5}">
                      <a16:colId xmlns:a16="http://schemas.microsoft.com/office/drawing/2014/main" val="422720598"/>
                    </a:ext>
                  </a:extLst>
                </a:gridCol>
              </a:tblGrid>
              <a:tr h="40388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515646421"/>
                  </a:ext>
                </a:extLst>
              </a:tr>
              <a:tr h="5769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BE" sz="2000" b="1" dirty="0" smtClean="0"/>
                        <a:t>Chercher un</a:t>
                      </a:r>
                      <a:r>
                        <a:rPr lang="fr-BE" sz="2000" b="1" baseline="0" dirty="0" smtClean="0"/>
                        <a:t> logement privé</a:t>
                      </a:r>
                      <a:endParaRPr lang="en-US" sz="2000" b="1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70664310"/>
                  </a:ext>
                </a:extLst>
              </a:tr>
              <a:tr h="4038860">
                <a:tc>
                  <a:txBody>
                    <a:bodyPr/>
                    <a:lstStyle/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082071104"/>
                  </a:ext>
                </a:extLst>
              </a:tr>
              <a:tr h="5769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BE" sz="2000" b="1" dirty="0" smtClean="0"/>
                        <a:t>Chercher un logement social</a:t>
                      </a:r>
                      <a:endParaRPr lang="en-US" sz="2000" b="1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552800743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33" y="388666"/>
            <a:ext cx="5042282" cy="378310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0" y="4838005"/>
            <a:ext cx="2600324" cy="63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2" y="5449230"/>
            <a:ext cx="3962400" cy="343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681984" y="5395824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u="sng" dirty="0" smtClean="0"/>
              <a:t>social</a:t>
            </a:r>
            <a:endParaRPr lang="fr-BE" sz="1100" b="1" u="sng" dirty="0"/>
          </a:p>
        </p:txBody>
      </p:sp>
    </p:spTree>
    <p:extLst>
      <p:ext uri="{BB962C8B-B14F-4D97-AF65-F5344CB8AC3E}">
        <p14:creationId xmlns:p14="http://schemas.microsoft.com/office/powerpoint/2010/main" val="14977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956254"/>
              </p:ext>
            </p:extLst>
          </p:nvPr>
        </p:nvGraphicFramePr>
        <p:xfrm>
          <a:off x="271306" y="237995"/>
          <a:ext cx="6372664" cy="9231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664">
                  <a:extLst>
                    <a:ext uri="{9D8B030D-6E8A-4147-A177-3AD203B41FA5}">
                      <a16:colId xmlns:a16="http://schemas.microsoft.com/office/drawing/2014/main" val="422720598"/>
                    </a:ext>
                  </a:extLst>
                </a:gridCol>
              </a:tblGrid>
              <a:tr h="40388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515646421"/>
                  </a:ext>
                </a:extLst>
              </a:tr>
              <a:tr h="5769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BE" sz="2000" b="1" dirty="0" smtClean="0"/>
                        <a:t>Chercher un</a:t>
                      </a:r>
                      <a:r>
                        <a:rPr lang="fr-BE" sz="2000" b="1" baseline="0" dirty="0" smtClean="0"/>
                        <a:t> logement via une Agence Immobilière Sociale</a:t>
                      </a:r>
                      <a:endParaRPr lang="en-US" sz="2000" b="1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70664310"/>
                  </a:ext>
                </a:extLst>
              </a:tr>
              <a:tr h="4038860">
                <a:tc>
                  <a:txBody>
                    <a:bodyPr/>
                    <a:lstStyle/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r>
                        <a:rPr lang="en-US" sz="900" dirty="0" smtClean="0"/>
                        <a:t>Photo :  https://www.vivreenbelgique.be/1-logement/la-visite-du-logement-les-questions-a-se-poser-avant-la-location</a:t>
                      </a:r>
                      <a:endParaRPr lang="en-US" sz="9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082071104"/>
                  </a:ext>
                </a:extLst>
              </a:tr>
              <a:tr h="5769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BE" sz="2000" b="1" dirty="0" smtClean="0"/>
                        <a:t>Visiter un logement</a:t>
                      </a:r>
                      <a:endParaRPr lang="en-US" sz="2000" b="1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552800743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5" y="5376101"/>
            <a:ext cx="6072758" cy="303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8" y="365760"/>
            <a:ext cx="2379513" cy="387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63" y="365760"/>
            <a:ext cx="1905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88" y="2444496"/>
            <a:ext cx="29622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1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564800"/>
              </p:ext>
            </p:extLst>
          </p:nvPr>
        </p:nvGraphicFramePr>
        <p:xfrm>
          <a:off x="271306" y="237995"/>
          <a:ext cx="6372664" cy="9231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664">
                  <a:extLst>
                    <a:ext uri="{9D8B030D-6E8A-4147-A177-3AD203B41FA5}">
                      <a16:colId xmlns:a16="http://schemas.microsoft.com/office/drawing/2014/main" val="422720598"/>
                    </a:ext>
                  </a:extLst>
                </a:gridCol>
              </a:tblGrid>
              <a:tr h="40388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515646421"/>
                  </a:ext>
                </a:extLst>
              </a:tr>
              <a:tr h="5769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BE" sz="2000" b="1" dirty="0" smtClean="0"/>
                        <a:t>Signer le contrat de bail</a:t>
                      </a:r>
                      <a:endParaRPr lang="en-US" sz="2000" b="1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70664310"/>
                  </a:ext>
                </a:extLst>
              </a:tr>
              <a:tr h="40388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082071104"/>
                  </a:ext>
                </a:extLst>
              </a:tr>
              <a:tr h="5769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BE" sz="2000" b="1" dirty="0" smtClean="0"/>
                        <a:t>Réaliser</a:t>
                      </a:r>
                      <a:r>
                        <a:rPr lang="fr-BE" sz="2000" b="1" baseline="0" dirty="0" smtClean="0"/>
                        <a:t> l’état des lieux</a:t>
                      </a:r>
                      <a:endParaRPr lang="en-US" sz="2000" b="1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552800743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66" y="5189472"/>
            <a:ext cx="5411344" cy="327853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8" y="673942"/>
            <a:ext cx="5852160" cy="30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176916"/>
              </p:ext>
            </p:extLst>
          </p:nvPr>
        </p:nvGraphicFramePr>
        <p:xfrm>
          <a:off x="341376" y="237995"/>
          <a:ext cx="6302594" cy="9231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2594">
                  <a:extLst>
                    <a:ext uri="{9D8B030D-6E8A-4147-A177-3AD203B41FA5}">
                      <a16:colId xmlns:a16="http://schemas.microsoft.com/office/drawing/2014/main" val="422720598"/>
                    </a:ext>
                  </a:extLst>
                </a:gridCol>
              </a:tblGrid>
              <a:tr h="40388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515646421"/>
                  </a:ext>
                </a:extLst>
              </a:tr>
              <a:tr h="5769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BE" sz="2000" b="1" smtClean="0"/>
                        <a:t>Déposer une </a:t>
                      </a:r>
                      <a:r>
                        <a:rPr lang="fr-BE" sz="2000" b="1" dirty="0" smtClean="0"/>
                        <a:t>garantie locative</a:t>
                      </a:r>
                      <a:endParaRPr lang="en-US" sz="2000" b="1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70664310"/>
                  </a:ext>
                </a:extLst>
              </a:tr>
              <a:tr h="4038860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https://fr.123rf.com/clipart-vecteurs/assurance_habitation.html?sti=nvtoykho800aua5ixn|&amp;mediapopup=40287263</a:t>
                      </a:r>
                      <a:endParaRPr lang="en-US" sz="8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082071104"/>
                  </a:ext>
                </a:extLst>
              </a:tr>
              <a:tr h="5769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BE" sz="2000" b="1" dirty="0" smtClean="0"/>
                        <a:t>Contracter une assurance habitation </a:t>
                      </a:r>
                      <a:r>
                        <a:rPr lang="fr-BE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552800743"/>
                  </a:ext>
                </a:extLst>
              </a:tr>
            </a:tbl>
          </a:graphicData>
        </a:graphic>
      </p:graphicFrame>
      <p:pic>
        <p:nvPicPr>
          <p:cNvPr id="4099" name="Picture 3" descr="D:\AOC - MODIFICATIONS 2020\AOC - Séquence 10 - Logement\40287263-entreprise-d-assurance-d-accueil-mis-en-illustration-vectorielle-avec-des-icônes-de-l-immobi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96" y="494995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68" y="233235"/>
            <a:ext cx="19446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 descr="D:\AOC - MODIFICATIONS 2020\AOC - Séquence 10 - Logement 1\Photos\bills-496229_19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45" y="233235"/>
            <a:ext cx="172847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C:\Users\Etienne\AppData\Local\Temp\piqsels.com-id-zbfz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5" y="2615058"/>
            <a:ext cx="2239899" cy="15941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cteur droit avec flèche 7"/>
          <p:cNvCxnSpPr/>
          <p:nvPr/>
        </p:nvCxnSpPr>
        <p:spPr>
          <a:xfrm flipV="1">
            <a:off x="2450592" y="1304797"/>
            <a:ext cx="2825496" cy="349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3742944" y="1645920"/>
            <a:ext cx="1533144" cy="176622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110297"/>
              </p:ext>
            </p:extLst>
          </p:nvPr>
        </p:nvGraphicFramePr>
        <p:xfrm>
          <a:off x="271306" y="237995"/>
          <a:ext cx="6372664" cy="9231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664">
                  <a:extLst>
                    <a:ext uri="{9D8B030D-6E8A-4147-A177-3AD203B41FA5}">
                      <a16:colId xmlns:a16="http://schemas.microsoft.com/office/drawing/2014/main" val="422720598"/>
                    </a:ext>
                  </a:extLst>
                </a:gridCol>
              </a:tblGrid>
              <a:tr h="40388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515646421"/>
                  </a:ext>
                </a:extLst>
              </a:tr>
              <a:tr h="5769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BE" sz="2000" b="1" dirty="0" smtClean="0"/>
                        <a:t>Emménager,</a:t>
                      </a:r>
                      <a:r>
                        <a:rPr lang="fr-BE" sz="2000" b="1" baseline="0" dirty="0" smtClean="0"/>
                        <a:t> s’installer</a:t>
                      </a:r>
                      <a:endParaRPr lang="en-US" sz="2000" b="1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70664310"/>
                  </a:ext>
                </a:extLst>
              </a:tr>
              <a:tr h="40388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082071104"/>
                  </a:ext>
                </a:extLst>
              </a:tr>
              <a:tr h="57698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1" dirty="0" smtClean="0"/>
                        <a:t>Habiter un</a:t>
                      </a:r>
                      <a:r>
                        <a:rPr lang="fr-BE" sz="2000" b="1" baseline="0" dirty="0" smtClean="0"/>
                        <a:t> logement</a:t>
                      </a:r>
                      <a:endParaRPr lang="en-US" sz="2000" b="1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552800743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" b="9135"/>
          <a:stretch/>
        </p:blipFill>
        <p:spPr>
          <a:xfrm>
            <a:off x="292608" y="277087"/>
            <a:ext cx="3292170" cy="28471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304" y="2263555"/>
            <a:ext cx="2933894" cy="19559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4" t="-180" r="21479" b="36660"/>
          <a:stretch/>
        </p:blipFill>
        <p:spPr>
          <a:xfrm>
            <a:off x="914805" y="4948116"/>
            <a:ext cx="5097689" cy="36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472980"/>
              </p:ext>
            </p:extLst>
          </p:nvPr>
        </p:nvGraphicFramePr>
        <p:xfrm>
          <a:off x="271306" y="237995"/>
          <a:ext cx="6372664" cy="9231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664">
                  <a:extLst>
                    <a:ext uri="{9D8B030D-6E8A-4147-A177-3AD203B41FA5}">
                      <a16:colId xmlns:a16="http://schemas.microsoft.com/office/drawing/2014/main" val="422720598"/>
                    </a:ext>
                  </a:extLst>
                </a:gridCol>
              </a:tblGrid>
              <a:tr h="40388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515646421"/>
                  </a:ext>
                </a:extLst>
              </a:tr>
              <a:tr h="57698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1" dirty="0" smtClean="0"/>
                        <a:t>Renoncer à un logement</a:t>
                      </a:r>
                      <a:endParaRPr lang="en-US" sz="2000" b="1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70664310"/>
                  </a:ext>
                </a:extLst>
              </a:tr>
              <a:tr h="403886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082071104"/>
                  </a:ext>
                </a:extLst>
              </a:tr>
              <a:tr h="57698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1" dirty="0" smtClean="0"/>
                        <a:t>Quitter un logement</a:t>
                      </a:r>
                      <a:endParaRPr lang="en-US" sz="2000" b="1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552800743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r="2555"/>
          <a:stretch/>
        </p:blipFill>
        <p:spPr>
          <a:xfrm>
            <a:off x="1006983" y="476054"/>
            <a:ext cx="5073041" cy="36075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63" y="1877500"/>
            <a:ext cx="2050980" cy="20269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48" y="4945153"/>
            <a:ext cx="4794913" cy="359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8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10518</TotalTime>
  <Words>91</Words>
  <Application>Microsoft Office PowerPoint</Application>
  <PresentationFormat>Format A4 (210 x 297 mm)</PresentationFormat>
  <Paragraphs>91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Discri2019</dc:creator>
  <cp:lastModifiedBy>Discri2019</cp:lastModifiedBy>
  <cp:revision>38</cp:revision>
  <dcterms:created xsi:type="dcterms:W3CDTF">2019-10-10T07:48:07Z</dcterms:created>
  <dcterms:modified xsi:type="dcterms:W3CDTF">2020-10-23T10:28:21Z</dcterms:modified>
</cp:coreProperties>
</file>