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22" r:id="rId3"/>
    <p:sldId id="323" r:id="rId4"/>
    <p:sldId id="269" r:id="rId5"/>
    <p:sldId id="321" r:id="rId6"/>
    <p:sldId id="319" r:id="rId7"/>
    <p:sldId id="324" r:id="rId8"/>
    <p:sldId id="320" r:id="rId9"/>
    <p:sldId id="325" r:id="rId10"/>
    <p:sldId id="329" r:id="rId11"/>
    <p:sldId id="32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23/10/2020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1926" y="2636912"/>
            <a:ext cx="7776864" cy="1008112"/>
          </a:xfrm>
        </p:spPr>
        <p:txBody>
          <a:bodyPr/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Le rôle des médecins généralistes</a:t>
            </a:r>
          </a:p>
          <a:p>
            <a:endParaRPr lang="fr-BE" sz="2400" b="1" i="1" dirty="0" smtClean="0">
              <a:solidFill>
                <a:srgbClr val="006666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92088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6216" y="620688"/>
            <a:ext cx="486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8" name="Image 7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62790" y="620688"/>
            <a:ext cx="756000" cy="6876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26216" y="4079394"/>
            <a:ext cx="793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>
                <a:solidFill>
                  <a:srgbClr val="984807"/>
                </a:solidFill>
              </a:rPr>
              <a:t>Support réalisé par le </a:t>
            </a:r>
            <a:r>
              <a:rPr lang="fr-BE" b="1" i="1" dirty="0" err="1" smtClean="0">
                <a:solidFill>
                  <a:srgbClr val="984807"/>
                </a:solidFill>
              </a:rPr>
              <a:t>DisCRI</a:t>
            </a:r>
            <a:r>
              <a:rPr lang="fr-BE" b="1" i="1" dirty="0" smtClean="0">
                <a:solidFill>
                  <a:srgbClr val="984807"/>
                </a:solidFill>
              </a:rPr>
              <a:t> dans </a:t>
            </a:r>
            <a:r>
              <a:rPr lang="fr-BE" b="1" i="1" dirty="0">
                <a:solidFill>
                  <a:srgbClr val="984807"/>
                </a:solidFill>
              </a:rPr>
              <a:t>le cadre de la </a:t>
            </a:r>
            <a:r>
              <a:rPr lang="fr-BE" b="1" i="1" dirty="0" smtClean="0">
                <a:solidFill>
                  <a:srgbClr val="984807"/>
                </a:solidFill>
              </a:rPr>
              <a:t>séquence formative n°15 des AOC</a:t>
            </a:r>
            <a:endParaRPr lang="fr-BE" sz="1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fr-BE" sz="1600" b="1" i="1" dirty="0">
              <a:solidFill>
                <a:srgbClr val="984807"/>
              </a:solidFill>
            </a:endParaRPr>
          </a:p>
          <a:p>
            <a:pPr algn="ctr"/>
            <a:r>
              <a:rPr lang="fr-BE" sz="1600" b="1" i="1" smtClean="0">
                <a:solidFill>
                  <a:srgbClr val="984807"/>
                </a:solidFill>
              </a:rPr>
              <a:t>Octobre </a:t>
            </a:r>
            <a:r>
              <a:rPr lang="fr-BE" sz="1600" b="1" i="1" dirty="0">
                <a:solidFill>
                  <a:srgbClr val="984807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 rôle des médecins généralistes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BE" sz="2800" dirty="0"/>
              <a:t>Prévention </a:t>
            </a:r>
            <a:endParaRPr lang="fr-BE" sz="2800" dirty="0" smtClean="0"/>
          </a:p>
          <a:p>
            <a:pPr>
              <a:lnSpc>
                <a:spcPct val="150000"/>
              </a:lnSpc>
            </a:pPr>
            <a:r>
              <a:rPr lang="fr-BE" sz="2800" dirty="0" smtClean="0"/>
              <a:t>Diagnostic</a:t>
            </a:r>
          </a:p>
          <a:p>
            <a:pPr>
              <a:lnSpc>
                <a:spcPct val="150000"/>
              </a:lnSpc>
            </a:pPr>
            <a:r>
              <a:rPr lang="fr-BE" sz="2800" dirty="0" smtClean="0"/>
              <a:t>Suivi général du dossier</a:t>
            </a:r>
          </a:p>
          <a:p>
            <a:pPr>
              <a:lnSpc>
                <a:spcPct val="150000"/>
              </a:lnSpc>
            </a:pPr>
            <a:r>
              <a:rPr lang="fr-BE" sz="2800" dirty="0" smtClean="0"/>
              <a:t>Orientation vers </a:t>
            </a:r>
            <a:r>
              <a:rPr lang="fr-BE" sz="2800" dirty="0" err="1" smtClean="0"/>
              <a:t>un.e</a:t>
            </a:r>
            <a:r>
              <a:rPr lang="fr-BE" sz="2800" dirty="0" smtClean="0"/>
              <a:t> spécialiste</a:t>
            </a:r>
          </a:p>
          <a:p>
            <a:pPr>
              <a:lnSpc>
                <a:spcPct val="150000"/>
              </a:lnSpc>
            </a:pPr>
            <a:r>
              <a:rPr lang="fr-BE" sz="2800" dirty="0" smtClean="0"/>
              <a:t>Prescription de médicaments ou de repos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128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5928693"/>
            <a:ext cx="4978896" cy="416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dirty="0" smtClean="0"/>
              <a:t>Source : Cultures </a:t>
            </a:r>
            <a:r>
              <a:rPr lang="fr-BE" sz="1600" dirty="0"/>
              <a:t>&amp;</a:t>
            </a:r>
            <a:r>
              <a:rPr lang="fr-BE" sz="1600" dirty="0" smtClean="0"/>
              <a:t> </a:t>
            </a:r>
            <a:r>
              <a:rPr lang="fr-BE" sz="1600" dirty="0"/>
              <a:t>S</a:t>
            </a:r>
            <a:r>
              <a:rPr lang="fr-BE" sz="1600" dirty="0" smtClean="0"/>
              <a:t>anté « Affiche DMG+ »</a:t>
            </a:r>
            <a:endParaRPr lang="en-US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3945" t="11047" r="34000" b="40069"/>
          <a:stretch/>
        </p:blipFill>
        <p:spPr>
          <a:xfrm>
            <a:off x="3410574" y="1340768"/>
            <a:ext cx="5286989" cy="45353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3945" t="61928" r="34000" b="941"/>
          <a:stretch/>
        </p:blipFill>
        <p:spPr>
          <a:xfrm>
            <a:off x="641777" y="4347766"/>
            <a:ext cx="3066127" cy="199781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 rôle des médecins généralistes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641777" y="1340768"/>
            <a:ext cx="2768798" cy="453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dirty="0" smtClean="0"/>
              <a:t>Prévention</a:t>
            </a:r>
          </a:p>
        </p:txBody>
      </p:sp>
    </p:spTree>
    <p:extLst>
      <p:ext uri="{BB962C8B-B14F-4D97-AF65-F5344CB8AC3E}">
        <p14:creationId xmlns:p14="http://schemas.microsoft.com/office/powerpoint/2010/main" val="379007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Anna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Anna ne se sent pas bien. Elle a mal à la gorge et elle est très fatiguée.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5014312" cy="33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Anna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80318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Anna se rend chez son médecin généraliste.</a:t>
            </a:r>
          </a:p>
          <a:p>
            <a:pPr marL="0" indent="0" algn="just">
              <a:buNone/>
            </a:pPr>
            <a:r>
              <a:rPr lang="fr-BE" dirty="0" smtClean="0"/>
              <a:t>Après avoir discuté avec Anna, le médecin lui </a:t>
            </a:r>
            <a:r>
              <a:rPr lang="fr-BE" b="1" dirty="0" smtClean="0"/>
              <a:t>conseille</a:t>
            </a:r>
            <a:r>
              <a:rPr lang="fr-BE" dirty="0" smtClean="0"/>
              <a:t> de rester chez elle pour se reposer et de prendre des </a:t>
            </a:r>
            <a:r>
              <a:rPr lang="fr-BE" b="1" dirty="0" smtClean="0"/>
              <a:t>médicaments</a:t>
            </a:r>
            <a:r>
              <a:rPr lang="fr-BE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04" y="3853303"/>
            <a:ext cx="2501516" cy="16676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972" y="3645024"/>
            <a:ext cx="2813934" cy="18759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53" b="10625"/>
          <a:stretch/>
        </p:blipFill>
        <p:spPr>
          <a:xfrm>
            <a:off x="6814059" y="3607329"/>
            <a:ext cx="1701944" cy="1951345"/>
          </a:xfrm>
          <a:prstGeom prst="rect">
            <a:avLst/>
          </a:prstGeom>
        </p:spPr>
      </p:pic>
      <p:sp>
        <p:nvSpPr>
          <p:cNvPr id="4" name="Flèche droite rayée 3"/>
          <p:cNvSpPr/>
          <p:nvPr/>
        </p:nvSpPr>
        <p:spPr>
          <a:xfrm>
            <a:off x="2884121" y="4509120"/>
            <a:ext cx="792088" cy="288032"/>
          </a:xfrm>
          <a:prstGeom prst="striped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 droite rayée 8"/>
          <p:cNvSpPr/>
          <p:nvPr/>
        </p:nvSpPr>
        <p:spPr>
          <a:xfrm>
            <a:off x="5767795" y="4509120"/>
            <a:ext cx="792088" cy="288032"/>
          </a:xfrm>
          <a:prstGeom prst="striped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Ahmed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fr-BE" dirty="0"/>
              <a:t>Ahmed </a:t>
            </a:r>
            <a:r>
              <a:rPr lang="fr-BE" dirty="0" smtClean="0"/>
              <a:t>est </a:t>
            </a:r>
            <a:r>
              <a:rPr lang="fr-BE" dirty="0"/>
              <a:t>très fatigué, il ne dort pas bien. Il a souvent mal à la tête. Il oublie parfois de fermer la porte derrière lui</a:t>
            </a:r>
            <a:r>
              <a:rPr lang="fr-BE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2" y="2924944"/>
            <a:ext cx="5076056" cy="360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Ahmed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Ahmed </a:t>
            </a:r>
            <a:r>
              <a:rPr lang="fr-BE" dirty="0" smtClean="0"/>
              <a:t>se rend chez son médecin généraliste.</a:t>
            </a:r>
          </a:p>
          <a:p>
            <a:pPr marL="0" indent="0" algn="just">
              <a:buNone/>
            </a:pPr>
            <a:r>
              <a:rPr lang="fr-BE" dirty="0" smtClean="0"/>
              <a:t>Après avoir discuté avec Ahmed, le médecin lui conseille d’aller voir </a:t>
            </a:r>
            <a:r>
              <a:rPr lang="fr-BE" dirty="0" err="1" smtClean="0"/>
              <a:t>un.e</a:t>
            </a:r>
            <a:r>
              <a:rPr lang="fr-BE" dirty="0" smtClean="0"/>
              <a:t> </a:t>
            </a:r>
            <a:r>
              <a:rPr lang="fr-BE" b="1" dirty="0" smtClean="0"/>
              <a:t>spécialiste</a:t>
            </a:r>
            <a:r>
              <a:rPr lang="fr-BE" dirty="0" smtClean="0"/>
              <a:t> de la santé mentale (psychologue, thérapeute).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2033972" cy="14439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37" y="3853303"/>
            <a:ext cx="2501516" cy="16676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6156176" y="3645024"/>
            <a:ext cx="2348880" cy="1875956"/>
          </a:xfrm>
          <a:prstGeom prst="rect">
            <a:avLst/>
          </a:prstGeom>
        </p:spPr>
      </p:pic>
      <p:sp>
        <p:nvSpPr>
          <p:cNvPr id="7" name="Flèche droite rayée 6"/>
          <p:cNvSpPr/>
          <p:nvPr/>
        </p:nvSpPr>
        <p:spPr>
          <a:xfrm>
            <a:off x="3082285" y="4509120"/>
            <a:ext cx="792088" cy="288032"/>
          </a:xfrm>
          <a:prstGeom prst="striped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droite rayée 7"/>
          <p:cNvSpPr/>
          <p:nvPr/>
        </p:nvSpPr>
        <p:spPr>
          <a:xfrm>
            <a:off x="5583801" y="4507129"/>
            <a:ext cx="792088" cy="288032"/>
          </a:xfrm>
          <a:prstGeom prst="striped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Pablo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Pablo s’est coupé le doigt en cuisinant et le sang n’arrête pas de couler.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651276" cy="37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Pablo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Pablo téléphone à son médecin généraliste.</a:t>
            </a:r>
          </a:p>
          <a:p>
            <a:pPr marL="0" indent="0" algn="just">
              <a:buNone/>
            </a:pPr>
            <a:r>
              <a:rPr lang="fr-BE" dirty="0" smtClean="0"/>
              <a:t>Après avoir discuté avec Pablo, le médecin lui conseille de se rendre aux </a:t>
            </a:r>
            <a:r>
              <a:rPr lang="fr-BE" b="1" dirty="0"/>
              <a:t>u</a:t>
            </a:r>
            <a:r>
              <a:rPr lang="fr-BE" b="1" dirty="0" smtClean="0"/>
              <a:t>rgences</a:t>
            </a:r>
            <a:r>
              <a:rPr lang="fr-BE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37" y="3853303"/>
            <a:ext cx="2501516" cy="16676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0" y="3853303"/>
            <a:ext cx="2499562" cy="16676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6380239" y="3358909"/>
            <a:ext cx="2154505" cy="2160240"/>
          </a:xfrm>
          <a:prstGeom prst="rect">
            <a:avLst/>
          </a:prstGeom>
        </p:spPr>
      </p:pic>
      <p:sp>
        <p:nvSpPr>
          <p:cNvPr id="7" name="Flèche droite rayée 6"/>
          <p:cNvSpPr/>
          <p:nvPr/>
        </p:nvSpPr>
        <p:spPr>
          <a:xfrm>
            <a:off x="3059832" y="4509120"/>
            <a:ext cx="792088" cy="288032"/>
          </a:xfrm>
          <a:prstGeom prst="striped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droite rayée 7"/>
          <p:cNvSpPr/>
          <p:nvPr/>
        </p:nvSpPr>
        <p:spPr>
          <a:xfrm>
            <a:off x="5436096" y="4509120"/>
            <a:ext cx="792088" cy="288032"/>
          </a:xfrm>
          <a:prstGeom prst="striped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Sofia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Sofia est malade. Elle a </a:t>
            </a:r>
            <a:r>
              <a:rPr lang="fr-BE" dirty="0" smtClean="0"/>
              <a:t>de la </a:t>
            </a:r>
            <a:r>
              <a:rPr lang="fr-BE" dirty="0"/>
              <a:t>fièvre</a:t>
            </a:r>
            <a:r>
              <a:rPr lang="fr-BE" dirty="0" smtClean="0"/>
              <a:t>. Elle a déjà fait des otites et des angines plusieurs fois cet hiver.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 r="40938" b="22783"/>
          <a:stretch/>
        </p:blipFill>
        <p:spPr>
          <a:xfrm>
            <a:off x="2159732" y="2708920"/>
            <a:ext cx="4824536" cy="37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Sofia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800" dirty="0" smtClean="0"/>
              <a:t>Christian, le papa de Sofia, l’emmène chez son médecin généraliste.</a:t>
            </a:r>
          </a:p>
          <a:p>
            <a:pPr marL="0" indent="0" algn="just">
              <a:buNone/>
            </a:pPr>
            <a:r>
              <a:rPr lang="fr-BE" sz="2800" dirty="0" smtClean="0"/>
              <a:t>Après avoir examiné Sofia et regardé son </a:t>
            </a:r>
            <a:r>
              <a:rPr lang="fr-BE" sz="2800" b="1" dirty="0" smtClean="0"/>
              <a:t>dossier</a:t>
            </a:r>
            <a:r>
              <a:rPr lang="fr-BE" sz="2800" dirty="0" smtClean="0"/>
              <a:t>, le médecin conseille de l’emmener voir </a:t>
            </a:r>
            <a:r>
              <a:rPr lang="fr-BE" sz="2800" dirty="0" err="1" smtClean="0"/>
              <a:t>un.e</a:t>
            </a:r>
            <a:r>
              <a:rPr lang="fr-BE" sz="2800" dirty="0" smtClean="0"/>
              <a:t> ORL. Il lui prescrit également des médicaments.</a:t>
            </a:r>
            <a:endParaRPr lang="en-US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50" y="4159346"/>
            <a:ext cx="2501516" cy="16676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 r="40938" b="22783"/>
          <a:stretch/>
        </p:blipFill>
        <p:spPr>
          <a:xfrm>
            <a:off x="569807" y="4048874"/>
            <a:ext cx="2302310" cy="17746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3750"/>
          <a:stretch/>
        </p:blipFill>
        <p:spPr>
          <a:xfrm>
            <a:off x="6348075" y="4048874"/>
            <a:ext cx="2170962" cy="1792069"/>
          </a:xfrm>
          <a:prstGeom prst="rect">
            <a:avLst/>
          </a:prstGeom>
        </p:spPr>
      </p:pic>
      <p:sp>
        <p:nvSpPr>
          <p:cNvPr id="9" name="Flèche droite rayée 8"/>
          <p:cNvSpPr/>
          <p:nvPr/>
        </p:nvSpPr>
        <p:spPr>
          <a:xfrm>
            <a:off x="3006594" y="4705152"/>
            <a:ext cx="792088" cy="288032"/>
          </a:xfrm>
          <a:prstGeom prst="striped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 droite rayée 9"/>
          <p:cNvSpPr/>
          <p:nvPr/>
        </p:nvSpPr>
        <p:spPr>
          <a:xfrm>
            <a:off x="5493380" y="4705153"/>
            <a:ext cx="792088" cy="288032"/>
          </a:xfrm>
          <a:prstGeom prst="striped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274</Words>
  <Application>Microsoft Office PowerPoint</Application>
  <PresentationFormat>Affichage à l'écran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Présentation PowerPoint</vt:lpstr>
      <vt:lpstr>Anna</vt:lpstr>
      <vt:lpstr>Anna</vt:lpstr>
      <vt:lpstr>Ahmed</vt:lpstr>
      <vt:lpstr>Ahmed</vt:lpstr>
      <vt:lpstr>Pablo</vt:lpstr>
      <vt:lpstr>Pablo</vt:lpstr>
      <vt:lpstr>Sofia</vt:lpstr>
      <vt:lpstr>Sofia</vt:lpstr>
      <vt:lpstr>Le rôle des médecins généralistes</vt:lpstr>
      <vt:lpstr>Le rôle des médecins généralistes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117</cp:revision>
  <dcterms:created xsi:type="dcterms:W3CDTF">2012-09-03T08:26:04Z</dcterms:created>
  <dcterms:modified xsi:type="dcterms:W3CDTF">2020-10-23T10:44:28Z</dcterms:modified>
</cp:coreProperties>
</file>