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98" r:id="rId4"/>
    <p:sldId id="299" r:id="rId5"/>
    <p:sldId id="281" r:id="rId6"/>
    <p:sldId id="273" r:id="rId7"/>
    <p:sldId id="274" r:id="rId8"/>
    <p:sldId id="289" r:id="rId9"/>
    <p:sldId id="271" r:id="rId10"/>
    <p:sldId id="292" r:id="rId11"/>
    <p:sldId id="288" r:id="rId12"/>
    <p:sldId id="272" r:id="rId13"/>
    <p:sldId id="285" r:id="rId14"/>
    <p:sldId id="287" r:id="rId15"/>
    <p:sldId id="294" r:id="rId16"/>
    <p:sldId id="293" r:id="rId17"/>
    <p:sldId id="295" r:id="rId18"/>
    <p:sldId id="286" r:id="rId19"/>
    <p:sldId id="282" r:id="rId20"/>
    <p:sldId id="296" r:id="rId21"/>
    <p:sldId id="300" r:id="rId22"/>
    <p:sldId id="30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8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82116" y="2420888"/>
            <a:ext cx="7772400" cy="1080120"/>
          </a:xfrm>
        </p:spPr>
        <p:txBody>
          <a:bodyPr>
            <a:normAutofit fontScale="90000"/>
          </a:bodyPr>
          <a:lstStyle/>
          <a:p>
            <a:br>
              <a:rPr lang="fr-BE" sz="3600" b="1" i="1" dirty="0">
                <a:solidFill>
                  <a:srgbClr val="006666"/>
                </a:solidFill>
              </a:rPr>
            </a:br>
            <a:r>
              <a:rPr lang="fr-BE" sz="3600" b="1" i="1" dirty="0">
                <a:solidFill>
                  <a:srgbClr val="006666"/>
                </a:solidFill>
              </a:rPr>
              <a:t>Quelques repères démographiques</a:t>
            </a:r>
            <a:br>
              <a:rPr lang="fr-BE" sz="2800" b="1" i="1" dirty="0">
                <a:solidFill>
                  <a:srgbClr val="006666"/>
                </a:solidFill>
              </a:rPr>
            </a:br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404664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Calibri" panose="020F0502020204030204" pitchFamily="34" charset="0"/>
              </a:rPr>
              <a:t>DIAPORAMA</a:t>
            </a: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58351" y="476672"/>
            <a:ext cx="756000" cy="687600"/>
          </a:xfrm>
          <a:prstGeom prst="rect">
            <a:avLst/>
          </a:prstGeom>
        </p:spPr>
      </p:pic>
      <p:sp>
        <p:nvSpPr>
          <p:cNvPr id="9" name="ZoneTexte 4"/>
          <p:cNvSpPr txBox="1"/>
          <p:nvPr/>
        </p:nvSpPr>
        <p:spPr>
          <a:xfrm>
            <a:off x="604892" y="3935378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>
                <a:solidFill>
                  <a:srgbClr val="984807"/>
                </a:solidFill>
              </a:rPr>
              <a:t>DisCRI</a:t>
            </a:r>
            <a:r>
              <a:rPr lang="fr-BE" b="1" i="1" dirty="0">
                <a:solidFill>
                  <a:srgbClr val="984807"/>
                </a:solidFill>
              </a:rPr>
              <a:t> dans le cadre de la séquence formative n°22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>
                <a:solidFill>
                  <a:srgbClr val="984807"/>
                </a:solidFill>
              </a:rPr>
              <a:t>Septembre 2025</a:t>
            </a:r>
            <a:endParaRPr lang="fr-BE" sz="1600" b="1" i="1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Francophones – Néerlandophones - Germanophones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2" y="1600200"/>
            <a:ext cx="64174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6308725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199899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Lieux d’habitation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75" y="1600200"/>
            <a:ext cx="65280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6177920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329164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Lieux d’habitation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01019"/>
            <a:ext cx="6019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6070237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303998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vie</a:t>
            </a:r>
            <a:endParaRPr lang="fr-BE" dirty="0"/>
          </a:p>
        </p:txBody>
      </p:sp>
      <p:pic>
        <p:nvPicPr>
          <p:cNvPr id="2050" name="Picture 2" descr="Résultat de recherche d'images pour &quot;espérance de v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8577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4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vie d’une femme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0162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91266" y="1988840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06666"/>
                </a:solidFill>
              </a:rPr>
              <a:t>En 2023 :</a:t>
            </a:r>
          </a:p>
          <a:p>
            <a:endParaRPr lang="fr-BE" sz="24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74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78,8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83,8 ans ?</a:t>
            </a:r>
            <a:endParaRPr lang="fr-BE" sz="20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458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vie d’une femme</a:t>
            </a:r>
            <a:endParaRPr lang="fr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8362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2780928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50000"/>
                  </a:schemeClr>
                </a:solidFill>
              </a:rPr>
              <a:t>En 2023 :</a:t>
            </a:r>
          </a:p>
          <a:p>
            <a:pPr lvl="2"/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fr-BE" sz="9600" b="1" dirty="0">
                <a:solidFill>
                  <a:schemeClr val="accent6">
                    <a:lumMod val="50000"/>
                  </a:schemeClr>
                </a:solidFill>
              </a:rPr>
              <a:t>83,8 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6237312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>
                <a:solidFill>
                  <a:srgbClr val="006666"/>
                </a:solidFill>
              </a:rPr>
              <a:t>Donnée extraite du « Chiffre-clés - Aperçu statistique de la Belgique – 2019 » – Direction générale statistique</a:t>
            </a:r>
          </a:p>
        </p:txBody>
      </p:sp>
    </p:spTree>
    <p:extLst>
      <p:ext uri="{BB962C8B-B14F-4D97-AF65-F5344CB8AC3E}">
        <p14:creationId xmlns:p14="http://schemas.microsoft.com/office/powerpoint/2010/main" val="313654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vie d’un homme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391266" y="1988840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06666"/>
                </a:solidFill>
              </a:rPr>
              <a:t>En 2023 :</a:t>
            </a:r>
          </a:p>
          <a:p>
            <a:endParaRPr lang="fr-BE" sz="24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74,5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79,5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>
                <a:solidFill>
                  <a:srgbClr val="006666"/>
                </a:solidFill>
              </a:rPr>
              <a:t>84 ans ?</a:t>
            </a:r>
            <a:endParaRPr lang="fr-BE" sz="2000" dirty="0"/>
          </a:p>
          <a:p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9082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2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vie </a:t>
            </a:r>
            <a:r>
              <a:rPr lang="fr-BE" sz="2400" b="1" i="1">
                <a:solidFill>
                  <a:srgbClr val="006666"/>
                </a:solidFill>
              </a:rPr>
              <a:t>d’un homme</a:t>
            </a:r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9082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03848" y="2780928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50000"/>
                  </a:schemeClr>
                </a:solidFill>
              </a:rPr>
              <a:t>En 2023 :</a:t>
            </a:r>
          </a:p>
          <a:p>
            <a:pPr lvl="2"/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fr-BE" sz="9600" b="1" dirty="0">
                <a:solidFill>
                  <a:schemeClr val="accent6">
                    <a:lumMod val="50000"/>
                  </a:schemeClr>
                </a:solidFill>
              </a:rPr>
              <a:t>79,5 ans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4677" y="616530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>
                <a:solidFill>
                  <a:srgbClr val="006666"/>
                </a:solidFill>
              </a:rPr>
              <a:t>Donnée extraite du « Chiffre-clés - Aperçu statistique de la Belgique – 2019 » – Direction générale statistique</a:t>
            </a:r>
          </a:p>
        </p:txBody>
      </p:sp>
    </p:spTree>
    <p:extLst>
      <p:ext uri="{BB962C8B-B14F-4D97-AF65-F5344CB8AC3E}">
        <p14:creationId xmlns:p14="http://schemas.microsoft.com/office/powerpoint/2010/main" val="270659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10581"/>
            <a:ext cx="5600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4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3600" b="1" dirty="0">
                <a:solidFill>
                  <a:srgbClr val="006666"/>
                </a:solidFill>
              </a:rPr>
              <a:t>En 2023, combien de personnes de nationalité étrangère vivent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rgbClr val="006666"/>
                </a:solidFill>
              </a:rPr>
              <a:t> </a:t>
            </a:r>
            <a:r>
              <a:rPr lang="fr-BE" sz="3600" b="1" dirty="0">
                <a:solidFill>
                  <a:srgbClr val="006666"/>
                </a:solidFill>
              </a:rPr>
              <a:t>1.397.425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0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1.573.273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1.741.160 personnes ?</a:t>
            </a:r>
          </a:p>
        </p:txBody>
      </p:sp>
    </p:spTree>
    <p:extLst>
      <p:ext uri="{BB962C8B-B14F-4D97-AF65-F5344CB8AC3E}">
        <p14:creationId xmlns:p14="http://schemas.microsoft.com/office/powerpoint/2010/main" val="299015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800" b="1" i="1" dirty="0">
                <a:solidFill>
                  <a:schemeClr val="accent6">
                    <a:lumMod val="50000"/>
                  </a:schemeClr>
                </a:solidFill>
              </a:rPr>
              <a:t>LE QUIZ DÉMOGRAPHIQUE </a:t>
            </a:r>
          </a:p>
        </p:txBody>
      </p:sp>
    </p:spTree>
    <p:extLst>
      <p:ext uri="{BB962C8B-B14F-4D97-AF65-F5344CB8AC3E}">
        <p14:creationId xmlns:p14="http://schemas.microsoft.com/office/powerpoint/2010/main" val="297118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988841"/>
            <a:ext cx="8568952" cy="3888432"/>
          </a:xfrm>
        </p:spPr>
        <p:txBody>
          <a:bodyPr/>
          <a:lstStyle/>
          <a:p>
            <a:pPr marL="0" indent="0" algn="just">
              <a:buNone/>
            </a:pPr>
            <a:r>
              <a:rPr lang="fr-BE" sz="3600" b="1" dirty="0">
                <a:solidFill>
                  <a:srgbClr val="006666"/>
                </a:solidFill>
              </a:rPr>
              <a:t>En 2023, combien de personnes de nationalité étrangère vivent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6600" b="1" dirty="0">
                <a:solidFill>
                  <a:schemeClr val="accent6">
                    <a:lumMod val="50000"/>
                  </a:schemeClr>
                </a:solidFill>
              </a:rPr>
              <a:t>1.573.273 personnes</a:t>
            </a:r>
          </a:p>
          <a:p>
            <a:pPr marL="57150" indent="0">
              <a:buNone/>
            </a:pPr>
            <a:endParaRPr lang="fr-BE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fr-BE" sz="4000" b="1" dirty="0">
                <a:solidFill>
                  <a:schemeClr val="accent6">
                    <a:lumMod val="50000"/>
                  </a:schemeClr>
                </a:solidFill>
              </a:rPr>
              <a:t>Soit 13,4% de la population résidente</a:t>
            </a:r>
          </a:p>
          <a:p>
            <a:pPr marL="57150" indent="0">
              <a:buNone/>
            </a:pPr>
            <a:endParaRPr lang="fr-B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23731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>
                <a:solidFill>
                  <a:srgbClr val="006666"/>
                </a:solidFill>
              </a:rPr>
              <a:t>Donnée extraite de la base de données </a:t>
            </a:r>
            <a:r>
              <a:rPr lang="fr-BE" sz="1200" b="1" i="1" dirty="0" err="1">
                <a:solidFill>
                  <a:srgbClr val="006666"/>
                </a:solidFill>
              </a:rPr>
              <a:t>Statbel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b="1" dirty="0">
                <a:solidFill>
                  <a:srgbClr val="006666"/>
                </a:solidFill>
              </a:rPr>
              <a:t>En 2022, quel est le top 3 des nationalités des personnes étrangères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rgbClr val="006666"/>
                </a:solidFill>
              </a:rPr>
              <a:t> </a:t>
            </a:r>
            <a:r>
              <a:rPr lang="fr-BE" sz="3600" b="1" dirty="0">
                <a:solidFill>
                  <a:srgbClr val="006666"/>
                </a:solidFill>
              </a:rPr>
              <a:t>Maroc – Italie – Algérie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0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 Italie – Albanie – Espagne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 France – Pays-Bas – Italie </a:t>
            </a:r>
          </a:p>
        </p:txBody>
      </p:sp>
    </p:spTree>
    <p:extLst>
      <p:ext uri="{BB962C8B-B14F-4D97-AF65-F5344CB8AC3E}">
        <p14:creationId xmlns:p14="http://schemas.microsoft.com/office/powerpoint/2010/main" val="328337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988841"/>
            <a:ext cx="8568952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b="1">
                <a:solidFill>
                  <a:srgbClr val="006666"/>
                </a:solidFill>
              </a:rPr>
              <a:t>En 2022, </a:t>
            </a:r>
            <a:r>
              <a:rPr lang="fr-BE" sz="3600" b="1" dirty="0">
                <a:solidFill>
                  <a:srgbClr val="006666"/>
                </a:solidFill>
              </a:rPr>
              <a:t>quel est le top 3 des nationalités des personnes étrangères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5400" b="1" dirty="0">
                <a:solidFill>
                  <a:schemeClr val="accent6">
                    <a:lumMod val="50000"/>
                  </a:schemeClr>
                </a:solidFill>
              </a:rPr>
              <a:t>France – Pays-Bas – Italie</a:t>
            </a:r>
          </a:p>
          <a:p>
            <a:pPr marL="57150" indent="0">
              <a:buNone/>
            </a:pPr>
            <a:endParaRPr lang="fr-B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23731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>
                <a:solidFill>
                  <a:srgbClr val="006666"/>
                </a:solidFill>
              </a:rPr>
              <a:t>Donnée extraite de la base de données </a:t>
            </a:r>
            <a:r>
              <a:rPr lang="fr-BE" sz="1200" b="1" i="1" dirty="0" err="1">
                <a:solidFill>
                  <a:srgbClr val="006666"/>
                </a:solidFill>
              </a:rPr>
              <a:t>Statbel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globale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3600" b="1" dirty="0">
                <a:solidFill>
                  <a:srgbClr val="006666"/>
                </a:solidFill>
              </a:rPr>
              <a:t>En 2023, combien de personnes résident en Belgique ? </a:t>
            </a:r>
          </a:p>
          <a:p>
            <a:pPr marL="0" indent="0">
              <a:buNone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10.852.010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11.697.557 personnes 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12.183.485 personnes ?</a:t>
            </a:r>
          </a:p>
        </p:txBody>
      </p:sp>
    </p:spTree>
    <p:extLst>
      <p:ext uri="{BB962C8B-B14F-4D97-AF65-F5344CB8AC3E}">
        <p14:creationId xmlns:p14="http://schemas.microsoft.com/office/powerpoint/2010/main" val="9345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globale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 algn="ctr">
              <a:spcBef>
                <a:spcPts val="0"/>
              </a:spcBef>
              <a:buNone/>
            </a:pPr>
            <a:r>
              <a:rPr lang="fr-BE" sz="6000" b="1" dirty="0">
                <a:solidFill>
                  <a:srgbClr val="F79646">
                    <a:lumMod val="50000"/>
                  </a:srgbClr>
                </a:solidFill>
              </a:rPr>
              <a:t>En 2023</a:t>
            </a:r>
          </a:p>
          <a:p>
            <a:pPr marL="0" lvl="2" indent="0" algn="ctr">
              <a:spcBef>
                <a:spcPts val="0"/>
              </a:spcBef>
              <a:buNone/>
            </a:pPr>
            <a:endParaRPr lang="fr-BE" sz="2000" b="1" dirty="0">
              <a:solidFill>
                <a:srgbClr val="F79646">
                  <a:lumMod val="50000"/>
                </a:srgbClr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fr-BE" sz="6000" b="1" i="1" dirty="0">
                <a:solidFill>
                  <a:srgbClr val="F79646">
                    <a:lumMod val="50000"/>
                  </a:srgbClr>
                </a:solidFill>
              </a:rPr>
              <a:t>11.697.557</a:t>
            </a:r>
            <a:r>
              <a:rPr lang="fr-BE" sz="6000" b="1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 marL="0" lvl="2" indent="0">
              <a:spcBef>
                <a:spcPts val="0"/>
              </a:spcBef>
              <a:buNone/>
            </a:pPr>
            <a:endParaRPr lang="fr-BE" sz="2800" b="1" dirty="0">
              <a:solidFill>
                <a:srgbClr val="F79646">
                  <a:lumMod val="50000"/>
                </a:srgbClr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fr-BE" sz="4800" b="1" dirty="0">
                <a:solidFill>
                  <a:srgbClr val="F79646">
                    <a:lumMod val="50000"/>
                  </a:srgbClr>
                </a:solidFill>
              </a:rPr>
              <a:t>personnes résident en Belgique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13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700" b="1" i="1" dirty="0" err="1">
                <a:solidFill>
                  <a:srgbClr val="006666"/>
                </a:solidFill>
              </a:rPr>
              <a:t>Population</a:t>
            </a:r>
            <a:r>
              <a:rPr lang="fr-BE" sz="2700" b="1" i="1" dirty="0">
                <a:solidFill>
                  <a:srgbClr val="006666"/>
                </a:solidFill>
              </a:rPr>
              <a:t> globale</a:t>
            </a:r>
            <a:endParaRPr lang="fr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4000" b="1" dirty="0">
                <a:solidFill>
                  <a:srgbClr val="006666"/>
                </a:solidFill>
              </a:rPr>
              <a:t>En 1995 : 10.130.574 habitants et habitantes</a:t>
            </a:r>
          </a:p>
          <a:p>
            <a:pPr marL="0" indent="0">
              <a:buNone/>
            </a:pPr>
            <a:endParaRPr lang="fr-BE" sz="1200" dirty="0"/>
          </a:p>
          <a:p>
            <a:pPr marL="0" indent="0" algn="ctr">
              <a:buNone/>
            </a:pPr>
            <a:r>
              <a:rPr lang="fr-BE" sz="4000" b="1" dirty="0">
                <a:solidFill>
                  <a:srgbClr val="006666"/>
                </a:solidFill>
              </a:rPr>
              <a:t>En 2005 : 10.445.852 habitants et habitantes</a:t>
            </a:r>
          </a:p>
          <a:p>
            <a:pPr marL="0" indent="0">
              <a:buNone/>
            </a:pPr>
            <a:endParaRPr lang="fr-BE" sz="1600" dirty="0"/>
          </a:p>
          <a:p>
            <a:pPr marL="0" indent="0" algn="ctr">
              <a:buNone/>
            </a:pPr>
            <a:r>
              <a:rPr lang="fr-BE" sz="4000" b="1" dirty="0">
                <a:solidFill>
                  <a:srgbClr val="006666"/>
                </a:solidFill>
              </a:rPr>
              <a:t>En 2023 : 11.697.557 habitants et habitantes</a:t>
            </a:r>
          </a:p>
          <a:p>
            <a:pPr marL="0" indent="0">
              <a:buNone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Ø"/>
            </a:pPr>
            <a:endParaRPr lang="fr-BE" sz="1400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385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br>
              <a:rPr lang="fr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>
                <a:solidFill>
                  <a:srgbClr val="006666"/>
                </a:solidFill>
              </a:rPr>
              <a:t>FEMMES ET HOMMES</a:t>
            </a:r>
            <a:endParaRPr lang="fr-BE" dirty="0">
              <a:solidFill>
                <a:srgbClr val="006666"/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9722"/>
            <a:ext cx="6650809" cy="4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6093939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337985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 </a:t>
            </a:r>
            <a:br>
              <a:rPr lang="fr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>
                <a:solidFill>
                  <a:srgbClr val="006666"/>
                </a:solidFill>
              </a:rPr>
              <a:t>FEMMES ET HOMMES</a:t>
            </a:r>
            <a:endParaRPr lang="fr-BE" i="1" dirty="0">
              <a:solidFill>
                <a:srgbClr val="00666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28801"/>
            <a:ext cx="6191786" cy="42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6093939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42578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b="1" dirty="0">
                <a:solidFill>
                  <a:srgbClr val="006666"/>
                </a:solidFill>
              </a:rPr>
              <a:t>En Belgique, des habitants et habitantes </a:t>
            </a:r>
            <a:r>
              <a:rPr lang="fr-BE" sz="2800" b="1" dirty="0">
                <a:solidFill>
                  <a:srgbClr val="006666"/>
                </a:solidFill>
              </a:rPr>
              <a:t>: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>
                <a:solidFill>
                  <a:srgbClr val="006666"/>
                </a:solidFill>
              </a:rPr>
              <a:t> Parlent néerlandais : ils sont néerlandophones</a:t>
            </a:r>
          </a:p>
          <a:p>
            <a:pPr marL="576000" lvl="1">
              <a:buFont typeface="Wingdings" panose="05000000000000000000" pitchFamily="2" charset="2"/>
              <a:buChar char="Ø"/>
            </a:pPr>
            <a:endParaRPr lang="fr-BE" sz="1600" b="1" dirty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>
                <a:solidFill>
                  <a:srgbClr val="006666"/>
                </a:solidFill>
              </a:rPr>
              <a:t> Parlent français : ils sont francophones</a:t>
            </a:r>
          </a:p>
          <a:p>
            <a:pPr marL="576000" lvl="1">
              <a:buFont typeface="Wingdings" panose="05000000000000000000" pitchFamily="2" charset="2"/>
              <a:buChar char="Ø"/>
            </a:pPr>
            <a:endParaRPr lang="fr-BE" sz="1600" b="1" dirty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>
                <a:solidFill>
                  <a:srgbClr val="006666"/>
                </a:solidFill>
              </a:rPr>
              <a:t> Parlent allemand : ils sont germanophones</a:t>
            </a:r>
          </a:p>
        </p:txBody>
      </p:sp>
    </p:spTree>
    <p:extLst>
      <p:ext uri="{BB962C8B-B14F-4D97-AF65-F5344CB8AC3E}">
        <p14:creationId xmlns:p14="http://schemas.microsoft.com/office/powerpoint/2010/main" val="92630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br>
              <a:rPr lang="fr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>
                <a:solidFill>
                  <a:srgbClr val="006666"/>
                </a:solidFill>
              </a:rPr>
              <a:t>Francophones – Néerlandophones - Germanophones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6" y="1600200"/>
            <a:ext cx="67625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6308725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>
                <a:solidFill>
                  <a:srgbClr val="006666"/>
                </a:solidFill>
              </a:rPr>
              <a:t>Extrait de la Malette pédagogique « Vivre ensemble »  de Lire et Écrire asbl</a:t>
            </a:r>
          </a:p>
        </p:txBody>
      </p:sp>
    </p:spTree>
    <p:extLst>
      <p:ext uri="{BB962C8B-B14F-4D97-AF65-F5344CB8AC3E}">
        <p14:creationId xmlns:p14="http://schemas.microsoft.com/office/powerpoint/2010/main" val="1812350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472</Words>
  <Application>Microsoft Office PowerPoint</Application>
  <PresentationFormat>Affichage à l'écran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Thème Office</vt:lpstr>
      <vt:lpstr> Quelques repères démographiques </vt:lpstr>
      <vt:lpstr>Présentation PowerPoint</vt:lpstr>
      <vt:lpstr>POPULATION Population globale</vt:lpstr>
      <vt:lpstr>POPULATION Population globale</vt:lpstr>
      <vt:lpstr>POPULATION Population globale</vt:lpstr>
      <vt:lpstr>POPULATION FEMMES ET HOMMES</vt:lpstr>
      <vt:lpstr>POPULATION  FEMMES ET HOMMES</vt:lpstr>
      <vt:lpstr>POPULATION</vt:lpstr>
      <vt:lpstr>POPULATION Francophones – Néerlandophones - Germanophones</vt:lpstr>
      <vt:lpstr>POPULATION Francophones – Néerlandophones - Germanophones</vt:lpstr>
      <vt:lpstr>POPULATION Lieux d’habitation</vt:lpstr>
      <vt:lpstr>POPULATION Lieux d’habitation</vt:lpstr>
      <vt:lpstr>POPULATION Espérance de vie</vt:lpstr>
      <vt:lpstr>POPULATION Espérance de vie d’une femme</vt:lpstr>
      <vt:lpstr>POPULATION Espérance de vie d’une femme</vt:lpstr>
      <vt:lpstr>POPULATION Espérance de vie d’un homme</vt:lpstr>
      <vt:lpstr>POPULATION Espérance de vie d’un homme</vt:lpstr>
      <vt:lpstr>POPULATION Population étrangère</vt:lpstr>
      <vt:lpstr>POPULATION Population étrangère</vt:lpstr>
      <vt:lpstr>POPULATION Population étrangère</vt:lpstr>
      <vt:lpstr>POPULATION Population étrangère</vt:lpstr>
      <vt:lpstr>POPULATION Population étrangère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Laetitia Brouwers</cp:lastModifiedBy>
  <cp:revision>79</cp:revision>
  <dcterms:created xsi:type="dcterms:W3CDTF">2012-09-03T08:26:04Z</dcterms:created>
  <dcterms:modified xsi:type="dcterms:W3CDTF">2025-09-19T12:54:47Z</dcterms:modified>
</cp:coreProperties>
</file>